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2"/>
  </p:notesMasterIdLst>
  <p:sldIdLst>
    <p:sldId id="263" r:id="rId5"/>
    <p:sldId id="314" r:id="rId6"/>
    <p:sldId id="288" r:id="rId7"/>
    <p:sldId id="283" r:id="rId8"/>
    <p:sldId id="289" r:id="rId9"/>
    <p:sldId id="290" r:id="rId10"/>
    <p:sldId id="291" r:id="rId11"/>
    <p:sldId id="292" r:id="rId12"/>
    <p:sldId id="294" r:id="rId13"/>
    <p:sldId id="295" r:id="rId14"/>
    <p:sldId id="296" r:id="rId15"/>
    <p:sldId id="297" r:id="rId16"/>
    <p:sldId id="298" r:id="rId17"/>
    <p:sldId id="299" r:id="rId18"/>
    <p:sldId id="301" r:id="rId19"/>
    <p:sldId id="302" r:id="rId20"/>
    <p:sldId id="282" r:id="rId21"/>
    <p:sldId id="303" r:id="rId22"/>
    <p:sldId id="304" r:id="rId23"/>
    <p:sldId id="305" r:id="rId24"/>
    <p:sldId id="306" r:id="rId25"/>
    <p:sldId id="309" r:id="rId26"/>
    <p:sldId id="307" r:id="rId27"/>
    <p:sldId id="308" r:id="rId28"/>
    <p:sldId id="311" r:id="rId29"/>
    <p:sldId id="312" r:id="rId30"/>
    <p:sldId id="313"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C4405"/>
    <a:srgbClr val="0085CA"/>
    <a:srgbClr val="003865"/>
    <a:srgbClr val="94A545"/>
    <a:srgbClr val="00B093"/>
    <a:srgbClr val="FFC72C"/>
    <a:srgbClr val="00ADEF"/>
    <a:srgbClr val="E6E7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C0EFDC-35D2-4E94-8D7A-15185DDFF8EA}" v="15" dt="2023-12-12T14:06:07.250"/>
    <p1510:client id="{7E017C57-C468-8A9D-2777-90A759A18FDC}" v="3" dt="2023-12-12T14:35:12.894"/>
    <p1510:client id="{A0E89DF5-CF3B-1D38-4450-8BA1C760B6D9}" v="50" dt="2023-12-12T14:32:08.673"/>
    <p1510:client id="{F5D6EE59-28CA-4953-8CE3-39868F066090}" v="3" dt="2023-12-12T14:38:25.0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84724" autoAdjust="0"/>
  </p:normalViewPr>
  <p:slideViewPr>
    <p:cSldViewPr snapToGrid="0">
      <p:cViewPr varScale="1">
        <p:scale>
          <a:sx n="93" d="100"/>
          <a:sy n="93" d="100"/>
        </p:scale>
        <p:origin x="113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182B71-4E75-487B-997C-B199D7E97D73}" type="datetimeFigureOut">
              <a:rPr lang="en-US" smtClean="0"/>
              <a:t>12/12/2023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A56D6C-9725-46A7-9DA6-A138CA9D8BD5}" type="slidenum">
              <a:rPr lang="en-US" smtClean="0"/>
              <a:t>‹#›</a:t>
            </a:fld>
            <a:endParaRPr lang="en-US"/>
          </a:p>
        </p:txBody>
      </p:sp>
    </p:spTree>
    <p:extLst>
      <p:ext uri="{BB962C8B-B14F-4D97-AF65-F5344CB8AC3E}">
        <p14:creationId xmlns:p14="http://schemas.microsoft.com/office/powerpoint/2010/main" val="3684212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this slide to introduce yourself and the presentation.</a:t>
            </a:r>
          </a:p>
          <a:p>
            <a:endParaRPr lang="en-US" dirty="0"/>
          </a:p>
          <a:p>
            <a:r>
              <a:rPr lang="en-US" dirty="0"/>
              <a:t>Notes throughout this presentation provide instruction around areas to customize for your specific audience, as well as speaker notes to make the process of presenting easier. Feel free to hide slides and select what content to feature if you are given shorter speaking times, or if you’re able to take attendees live into </a:t>
            </a:r>
            <a:r>
              <a:rPr lang="en-US" i="1" dirty="0"/>
              <a:t>Gale Health and Wellness</a:t>
            </a:r>
            <a:endParaRPr lang="en-US" i="0" dirty="0"/>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1</a:t>
            </a:fld>
            <a:endParaRPr lang="en-US"/>
          </a:p>
        </p:txBody>
      </p:sp>
    </p:spTree>
    <p:extLst>
      <p:ext uri="{BB962C8B-B14F-4D97-AF65-F5344CB8AC3E}">
        <p14:creationId xmlns:p14="http://schemas.microsoft.com/office/powerpoint/2010/main" val="3983825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you find an item that you’d like to view, simply click the title of the result to access the content.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3522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Depending on the topic you search or browse, you will find a wide variety of content types.</a:t>
            </a: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0991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Use these reference works and other scholarly medical journals to easily navigate content on disease and conditions; drugs; diagnostics and test; and therapies, treatments and surgeries.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7085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After a general search and in advance search, filter your search results to Spanish language content.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3476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Periodical feeds within Gale resources update multiple times per day, so you can be sure you’ll find recent coverage of trending topics from authoritative sources.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18208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Multimedia content supports researcher preference to increase accessibility.</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921995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rPr>
              <a:t>These tools support patrons through all stages of research and learning. Patrons will be able to find and save the content they need, access it in the best possible format for them, and highlight important ideas right in their documents.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019791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Get Link links are persistent- they won’t break over time. These links are great for you to share with patrons through social media, email lists, or business groups. Patrons can also utilize these links to save their content for later or share the content with peers/ colleagues.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someone selects a link they will be automatically taken to that page within </a:t>
            </a:r>
            <a:r>
              <a:rPr lang="en-US" i="1" dirty="0"/>
              <a:t>Gale Health and Wellness</a:t>
            </a:r>
            <a:r>
              <a:rPr lang="en-US" dirty="0"/>
              <a:t>. If they decide to navigate through the resource, they will be asked to authenticate in whatever method you have established.</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46505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Sending materials to Google or Microsoft drive allows your patrons to keep the full text for as long as they want. The content will be sent to whatever drive is signed into on the browser. If a patron hasn’t signed into their account yet, it will prompt them. They can access these tools either in the tool bar at the top of a document page, or in the tool buttons on the right side under the document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09624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Unlimited printing and downloading allow patrons to access their full text offline.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buttons are found next to the Send To button in the tool bar and the buttons under the title.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84827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Gale Health and Wellness </a:t>
            </a:r>
            <a:r>
              <a:rPr lang="en-US" b="0" i="0" dirty="0">
                <a:solidFill>
                  <a:srgbClr val="4F5A63"/>
                </a:solidFill>
                <a:effectLst/>
                <a:latin typeface="Open Sans"/>
                <a:ea typeface="Open Sans"/>
                <a:cs typeface="Open Sans"/>
              </a:rPr>
              <a:t>supports patrons with research into health-related issues, from current disease and disorder information to in-depth coverage of alternative medical practices.</a:t>
            </a:r>
          </a:p>
          <a:p>
            <a:endParaRPr lang="en-US" dirty="0"/>
          </a:p>
          <a:p>
            <a:r>
              <a:rPr lang="en-US" dirty="0"/>
              <a:t>Users will find a vast array of resources focused on key topics like diabetes, antioxidants, Covid-19, etc.</a:t>
            </a:r>
          </a:p>
        </p:txBody>
      </p:sp>
      <p:sp>
        <p:nvSpPr>
          <p:cNvPr id="4" name="Slide Number Placeholder 3"/>
          <p:cNvSpPr>
            <a:spLocks noGrp="1"/>
          </p:cNvSpPr>
          <p:nvPr>
            <p:ph type="sldNum" sz="quarter" idx="5"/>
          </p:nvPr>
        </p:nvSpPr>
        <p:spPr/>
        <p:txBody>
          <a:bodyPr/>
          <a:lstStyle/>
          <a:p>
            <a:fld id="{BDA56D6C-9725-46A7-9DA6-A138CA9D8BD5}" type="slidenum">
              <a:rPr lang="en-US" smtClean="0"/>
              <a:t>2</a:t>
            </a:fld>
            <a:endParaRPr lang="en-US"/>
          </a:p>
        </p:txBody>
      </p:sp>
    </p:spTree>
    <p:extLst>
      <p:ext uri="{BB962C8B-B14F-4D97-AF65-F5344CB8AC3E}">
        <p14:creationId xmlns:p14="http://schemas.microsoft.com/office/powerpoint/2010/main" val="2246856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Every article includes a simple translation button allowing patrons to choose they language they prefer. Utilizing Set Interface Language will change all the navigation buttons and tools within the platform to the selected language.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 translate an article or the interface select the Translate button found in the set of tools on the left of the screen under the document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415307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Utilizing the text manipulation tools provides for the most customized experience. Patrons can choose their preferences and they will be retained through the duration of their session.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These options are found in the next to the Translate button under the document information.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185136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Listen tool includes options to have words and sentences highlights as they are read, as well as the option to increase or decrease the reading speed. Patrons can download the MP3 to listen to the article on the go.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Access this feature next to the Text Manipulation tools under the document 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Bonus: The Listen tool will read the article in whatever language it’s translated to. So, if an article has been translated to Spanish by a patron and they then select Listen, they will listen to the text in Spanish.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9692371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Topic Pages can be found in the bottom sections of the homepage. These pages are helpful for patrons who prefer point and click browsing over searching.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636604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text results include the option to add highlights and notes. To get started, select text within the document as you normally would to copy or paste text (click and drag on your computer, or tap the first and last word on mobile devices). You’ll then see a pop-out menu that provides color options and the ability to add notes. Choose the desired color for the highlight and add your thoughts to the notes field.</a:t>
            </a:r>
          </a:p>
          <a:p>
            <a:endParaRPr lang="en-US" dirty="0"/>
          </a:p>
          <a:p>
            <a:r>
              <a:rPr lang="en-US" dirty="0"/>
              <a:t>Be sure to take the highlighted item with you before you close the resource by downloading, printing, or sending the item to Google Drive or Microsoft OneDrive. This will provide a copy of the result including any highlights and notes you made within the document.</a:t>
            </a:r>
          </a:p>
          <a:p>
            <a:endParaRPr lang="en-US" dirty="0"/>
          </a:p>
          <a:p>
            <a:r>
              <a:rPr lang="en-US" dirty="0"/>
              <a:t>Note that you can also access the Highlights and Notes menu option in the upper right-hand corner of the resource to access all the highlights and notes you’ve made within a given session. This allows you to easily jump to articles and edit highlights and notes, or to download, print, or send a full list of all your highlights and notes to Google Drive or Microsoft OneDrive. Again, if you plan to use this tool, be sure to download, print, or Send to… before exiting the resource.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939135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i="1" dirty="0"/>
              <a:t>Use this slide as a visual prompt for final questions and/or discussions. If you have time, access and walkthrough the platform </a:t>
            </a:r>
            <a:r>
              <a:rPr lang="en-US" i="1"/>
              <a:t>with attendees.</a:t>
            </a:r>
            <a:endParaRPr lang="en-US" i="1" dirty="0"/>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27</a:t>
            </a:fld>
            <a:endParaRPr lang="en-US"/>
          </a:p>
        </p:txBody>
      </p:sp>
    </p:spTree>
    <p:extLst>
      <p:ext uri="{BB962C8B-B14F-4D97-AF65-F5344CB8AC3E}">
        <p14:creationId xmlns:p14="http://schemas.microsoft.com/office/powerpoint/2010/main" val="26921057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 content in </a:t>
            </a:r>
            <a:r>
              <a:rPr lang="en-US" i="1" dirty="0"/>
              <a:t>Gale Health and Wellness </a:t>
            </a:r>
            <a:r>
              <a:rPr lang="en-US" dirty="0"/>
              <a:t>can be accessed by you and your patrons 24/7 on any device, no matter where you are.  Additionally, </a:t>
            </a:r>
            <a:r>
              <a:rPr lang="en-US" i="1" dirty="0"/>
              <a:t>Gale Health and Wellness </a:t>
            </a:r>
            <a:r>
              <a:rPr lang="en-US" dirty="0"/>
              <a:t>is an ad-free environment that provides full-text access without paywalls.</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3</a:t>
            </a:fld>
            <a:endParaRPr lang="en-US"/>
          </a:p>
        </p:txBody>
      </p:sp>
    </p:spTree>
    <p:extLst>
      <p:ext uri="{BB962C8B-B14F-4D97-AF65-F5344CB8AC3E}">
        <p14:creationId xmlns:p14="http://schemas.microsoft.com/office/powerpoint/2010/main" val="127916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easy to access all the premium resources within </a:t>
            </a:r>
            <a:r>
              <a:rPr lang="en-US" i="1" dirty="0"/>
              <a:t>Gale Health and Wellness </a:t>
            </a:r>
            <a:r>
              <a:rPr lang="en-US" dirty="0"/>
              <a:t>by browsing or searching for topics of interest, exploring content organized by type, and then clicking individual result titles to view and use recommended resources, business plans, journals, videos, directories, and more. </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5</a:t>
            </a:fld>
            <a:endParaRPr lang="en-US"/>
          </a:p>
        </p:txBody>
      </p:sp>
    </p:spTree>
    <p:extLst>
      <p:ext uri="{BB962C8B-B14F-4D97-AF65-F5344CB8AC3E}">
        <p14:creationId xmlns:p14="http://schemas.microsoft.com/office/powerpoint/2010/main" val="21734262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perform a basic search, just enter key terms related to topics of interest in the search box on the homepage or at the top of every page throughout </a:t>
            </a:r>
            <a:r>
              <a:rPr lang="en-US" i="1" dirty="0"/>
              <a:t>Gale Health and Wellness</a:t>
            </a:r>
            <a:r>
              <a:rPr lang="en-US" dirty="0"/>
              <a:t>.</a:t>
            </a:r>
          </a:p>
          <a:p>
            <a:endParaRPr lang="en-US" dirty="0"/>
          </a:p>
        </p:txBody>
      </p:sp>
      <p:sp>
        <p:nvSpPr>
          <p:cNvPr id="4" name="Slide Number Placeholder 3"/>
          <p:cNvSpPr>
            <a:spLocks noGrp="1"/>
          </p:cNvSpPr>
          <p:nvPr>
            <p:ph type="sldNum" sz="quarter" idx="5"/>
          </p:nvPr>
        </p:nvSpPr>
        <p:spPr/>
        <p:txBody>
          <a:bodyPr/>
          <a:lstStyle/>
          <a:p>
            <a:fld id="{BDA56D6C-9725-46A7-9DA6-A138CA9D8BD5}" type="slidenum">
              <a:rPr lang="en-US" smtClean="0"/>
              <a:t>6</a:t>
            </a:fld>
            <a:endParaRPr lang="en-US"/>
          </a:p>
        </p:txBody>
      </p:sp>
    </p:spTree>
    <p:extLst>
      <p:ext uri="{BB962C8B-B14F-4D97-AF65-F5344CB8AC3E}">
        <p14:creationId xmlns:p14="http://schemas.microsoft.com/office/powerpoint/2010/main" val="9073722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also run a more targeted or customized search by clicking the Advanced Search option beneath or to the side of the basic search box. Advanced Search provides the option to select specific search fields (For example, publication title if you’re looking for articles in a specific journal</a:t>
            </a:r>
            <a:r>
              <a:rPr lang="en-US" i="0" dirty="0"/>
              <a:t>) and combine these fields/terms in various ways (for instance using NOT if you want articles about one subject, but are NOT interested in any articles that also focus on a related subject that is not relevant to what you are researching). If you scroll down the page, you can also include search options to limit results </a:t>
            </a:r>
            <a:r>
              <a:rPr lang="en-US" dirty="0"/>
              <a:t>by document type, date, and more.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885359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addition to searching, </a:t>
            </a:r>
            <a:r>
              <a:rPr lang="en-US" i="1" dirty="0"/>
              <a:t>Gale Health and Wellness</a:t>
            </a:r>
            <a:r>
              <a:rPr lang="en-US" dirty="0"/>
              <a:t> is designed to make it easy for your patrons to browse for topics of interest. Simply click the Browse Topics option in the upper right corner of the homepage and on many other pages throughout the resource to access a list of all topics for which there are curated pages. If desired, you can use the drop-down menu at the top of this page to view pages based on categories of interest.</a:t>
            </a:r>
          </a:p>
          <a:p>
            <a:endParaRPr lang="en-US" dirty="0"/>
          </a:p>
          <a:p>
            <a:r>
              <a:rPr lang="en-US" dirty="0"/>
              <a:t>When you click the title of one of the topics, you’ll be taken to a results list focused on your topic. Simply click the header for a content type to view all results of that format, and click the title of an individual result to view that specific piece of content.</a:t>
            </a:r>
          </a:p>
          <a:p>
            <a:endParaRPr lang="en-US" dirty="0"/>
          </a:p>
          <a:p>
            <a:r>
              <a:rPr lang="en-US" dirty="0"/>
              <a:t>Note that if you do not see a topic related to something of interest, that just means that you will need to run a basic or advanced search within </a:t>
            </a:r>
            <a:r>
              <a:rPr lang="en-US" i="1" dirty="0"/>
              <a:t>Gale Health and Wellness</a:t>
            </a:r>
            <a:r>
              <a:rPr lang="en-US" dirty="0"/>
              <a:t> to view any available results (it doesn’t mean content on that topic is unavailable).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64945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run a search you’ll find options to further pinpoint results of interest. At the top of the page, you can click to view results of specific types (news, magazines, etc.) depending on what’s available for your search.</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48883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Filter Your Results portion on the right-hand side of the results, you’ll find options to limit your search results further based on publication date, subjects, document types, etc. Simply click one of the filtering options, check the box next to specific filters of interest, and then click to Apply the filter. </a:t>
            </a:r>
          </a:p>
          <a:p>
            <a:endParaRPr lang="en-US" dirty="0"/>
          </a:p>
          <a:p>
            <a:r>
              <a:rPr lang="en-US" dirty="0"/>
              <a:t>Note that these are also great options to point out to patrons who are running very broad searches.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DA56D6C-9725-46A7-9DA6-A138CA9D8BD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4300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4_Section_break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3588E1-99D1-2792-FF08-D04E03A323EF}"/>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3" name="Graphic 12">
            <a:extLst>
              <a:ext uri="{FF2B5EF4-FFF2-40B4-BE49-F238E27FC236}">
                <a16:creationId xmlns:a16="http://schemas.microsoft.com/office/drawing/2014/main" id="{011AEACB-7F36-83CF-7FEB-8624D2C541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Rectangle 3"/>
          <p:cNvSpPr/>
          <p:nvPr userDrawn="1"/>
        </p:nvSpPr>
        <p:spPr>
          <a:xfrm>
            <a:off x="0" y="1041096"/>
            <a:ext cx="12192000" cy="2595240"/>
          </a:xfrm>
          <a:prstGeom prst="rect">
            <a:avLst/>
          </a:prstGeom>
          <a:solidFill>
            <a:srgbClr val="009E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6" name="Title 5"/>
          <p:cNvSpPr>
            <a:spLocks noGrp="1"/>
          </p:cNvSpPr>
          <p:nvPr>
            <p:ph type="title" hasCustomPrompt="1"/>
          </p:nvPr>
        </p:nvSpPr>
        <p:spPr>
          <a:xfrm>
            <a:off x="607449" y="1508602"/>
            <a:ext cx="10675089" cy="1231459"/>
          </a:xfrm>
          <a:prstGeom prst="rect">
            <a:avLst/>
          </a:prstGeom>
        </p:spPr>
        <p:txBody>
          <a:bodyPr/>
          <a:lstStyle>
            <a:lvl1pPr algn="l">
              <a:defRPr sz="4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TITLE HERE</a:t>
            </a:r>
          </a:p>
        </p:txBody>
      </p:sp>
      <p:sp>
        <p:nvSpPr>
          <p:cNvPr id="2" name="Slide Number Placeholder 1">
            <a:extLst>
              <a:ext uri="{FF2B5EF4-FFF2-40B4-BE49-F238E27FC236}">
                <a16:creationId xmlns:a16="http://schemas.microsoft.com/office/drawing/2014/main" id="{16964850-24CC-2265-AC89-2FF76A16B8A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426361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5_Section_break_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893588E1-99D1-2792-FF08-D04E03A323EF}"/>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3" name="Graphic 12">
            <a:extLst>
              <a:ext uri="{FF2B5EF4-FFF2-40B4-BE49-F238E27FC236}">
                <a16:creationId xmlns:a16="http://schemas.microsoft.com/office/drawing/2014/main" id="{011AEACB-7F36-83CF-7FEB-8624D2C5411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Rectangle 3"/>
          <p:cNvSpPr/>
          <p:nvPr userDrawn="1"/>
        </p:nvSpPr>
        <p:spPr>
          <a:xfrm>
            <a:off x="0" y="1041096"/>
            <a:ext cx="12192000" cy="2595240"/>
          </a:xfrm>
          <a:prstGeom prst="rect">
            <a:avLst/>
          </a:prstGeom>
          <a:solidFill>
            <a:srgbClr val="66993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05529"/>
              </a:solidFill>
            </a:endParaRPr>
          </a:p>
        </p:txBody>
      </p:sp>
      <p:sp>
        <p:nvSpPr>
          <p:cNvPr id="6" name="Title 5"/>
          <p:cNvSpPr>
            <a:spLocks noGrp="1"/>
          </p:cNvSpPr>
          <p:nvPr>
            <p:ph type="title" hasCustomPrompt="1"/>
          </p:nvPr>
        </p:nvSpPr>
        <p:spPr>
          <a:xfrm>
            <a:off x="607449" y="1508602"/>
            <a:ext cx="10675089" cy="1231459"/>
          </a:xfrm>
          <a:prstGeom prst="rect">
            <a:avLst/>
          </a:prstGeom>
        </p:spPr>
        <p:txBody>
          <a:bodyPr/>
          <a:lstStyle>
            <a:lvl1pPr algn="l">
              <a:defRPr sz="4400" b="1" i="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SECTION BREAK TITLE HERE</a:t>
            </a:r>
          </a:p>
        </p:txBody>
      </p:sp>
      <p:sp>
        <p:nvSpPr>
          <p:cNvPr id="2" name="Slide Number Placeholder 1">
            <a:extLst>
              <a:ext uri="{FF2B5EF4-FFF2-40B4-BE49-F238E27FC236}">
                <a16:creationId xmlns:a16="http://schemas.microsoft.com/office/drawing/2014/main" id="{A7996BA6-B53B-1836-7253-AC7298B1E13B}"/>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34771753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py">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729DA6D4-BD2D-D70E-E147-A3E7ACA538CB}"/>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7" name="Graphic 16">
            <a:extLst>
              <a:ext uri="{FF2B5EF4-FFF2-40B4-BE49-F238E27FC236}">
                <a16:creationId xmlns:a16="http://schemas.microsoft.com/office/drawing/2014/main" id="{678E46DE-D42A-B55D-F826-B0E5425D807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12" name="Text Placeholder 26"/>
          <p:cNvSpPr>
            <a:spLocks noGrp="1"/>
          </p:cNvSpPr>
          <p:nvPr>
            <p:ph type="body" sz="quarter" idx="14" hasCustomPrompt="1"/>
          </p:nvPr>
        </p:nvSpPr>
        <p:spPr>
          <a:xfrm>
            <a:off x="649980" y="1514474"/>
            <a:ext cx="10818250" cy="396771"/>
          </a:xfrm>
          <a:prstGeom prst="rect">
            <a:avLst/>
          </a:prstGeom>
        </p:spPr>
        <p:txBody>
          <a:bodyPr/>
          <a:lstStyle>
            <a:lvl1pPr marL="0" indent="0">
              <a:buFontTx/>
              <a:buNone/>
              <a:defRPr sz="2200" b="1" i="0" cap="all" baseline="0">
                <a:solidFill>
                  <a:srgbClr val="DC4405"/>
                </a:solidFill>
                <a:latin typeface="+mj-lt"/>
                <a:ea typeface="Arial" charset="0"/>
                <a:cs typeface="Arial" charset="0"/>
              </a:defRPr>
            </a:lvl1pPr>
            <a:lvl2pPr marL="457189" indent="0">
              <a:buFontTx/>
              <a:buNone/>
              <a:defRPr sz="1800" cap="all" baseline="0">
                <a:solidFill>
                  <a:schemeClr val="accent6"/>
                </a:solidFill>
                <a:latin typeface="DIN-Medium" charset="0"/>
              </a:defRPr>
            </a:lvl2pPr>
            <a:lvl3pPr marL="914377" indent="0">
              <a:buFontTx/>
              <a:buNone/>
              <a:defRPr sz="1800" cap="all" baseline="0">
                <a:solidFill>
                  <a:schemeClr val="accent6"/>
                </a:solidFill>
                <a:latin typeface="DIN-Medium" charset="0"/>
              </a:defRPr>
            </a:lvl3pPr>
            <a:lvl4pPr marL="1371566" indent="0">
              <a:buFontTx/>
              <a:buNone/>
              <a:defRPr sz="1800" cap="all" baseline="0">
                <a:solidFill>
                  <a:schemeClr val="accent6"/>
                </a:solidFill>
                <a:latin typeface="DIN-Medium" charset="0"/>
              </a:defRPr>
            </a:lvl4pPr>
            <a:lvl5pPr marL="1828755" indent="0">
              <a:buFontTx/>
              <a:buNone/>
              <a:defRPr sz="1800" cap="all" baseline="0">
                <a:solidFill>
                  <a:schemeClr val="accent6"/>
                </a:solidFill>
                <a:latin typeface="DIN-Medium" charset="0"/>
              </a:defRPr>
            </a:lvl5pPr>
          </a:lstStyle>
          <a:p>
            <a:pPr lvl="0"/>
            <a:r>
              <a:rPr lang="en-US"/>
              <a:t>SUBHEAD</a:t>
            </a:r>
          </a:p>
        </p:txBody>
      </p:sp>
      <p:sp>
        <p:nvSpPr>
          <p:cNvPr id="11" name="Text Placeholder 6"/>
          <p:cNvSpPr>
            <a:spLocks noGrp="1"/>
          </p:cNvSpPr>
          <p:nvPr>
            <p:ph idx="1" hasCustomPrompt="1"/>
          </p:nvPr>
        </p:nvSpPr>
        <p:spPr>
          <a:xfrm>
            <a:off x="649979" y="2083633"/>
            <a:ext cx="10818250" cy="3836993"/>
          </a:xfrm>
          <a:prstGeom prst="rect">
            <a:avLst/>
          </a:prstGeom>
        </p:spPr>
        <p:txBody>
          <a:bodyPr vert="horz" lIns="91440" tIns="45720" rIns="91440" bIns="45720" rtlCol="0">
            <a:normAutofit/>
          </a:bodyPr>
          <a:lstStyle>
            <a:lvl1pPr>
              <a:defRPr>
                <a:solidFill>
                  <a:srgbClr val="18324D"/>
                </a:solidFill>
                <a:latin typeface="+mj-lt"/>
              </a:defRPr>
            </a:lvl1pPr>
            <a:lvl2pPr>
              <a:defRPr>
                <a:solidFill>
                  <a:srgbClr val="18324D"/>
                </a:solidFill>
                <a:latin typeface="+mj-lt"/>
              </a:defRPr>
            </a:lvl2pPr>
            <a:lvl3pPr>
              <a:defRPr>
                <a:solidFill>
                  <a:srgbClr val="18324D"/>
                </a:solidFill>
                <a:latin typeface="+mj-lt"/>
              </a:defRPr>
            </a:lvl3pPr>
            <a:lvl4pPr>
              <a:defRPr>
                <a:solidFill>
                  <a:srgbClr val="18324D"/>
                </a:solidFill>
                <a:latin typeface="+mj-lt"/>
              </a:defRPr>
            </a:lvl4pPr>
            <a:lvl5pPr>
              <a:defRPr>
                <a:solidFill>
                  <a:srgbClr val="18324D"/>
                </a:solidFill>
                <a:latin typeface="+mj-lt"/>
              </a:defRPr>
            </a:lvl5pPr>
            <a:lvl6pPr>
              <a:defRPr>
                <a:solidFill>
                  <a:srgbClr val="18324D"/>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4" name="Title 3">
            <a:extLst>
              <a:ext uri="{FF2B5EF4-FFF2-40B4-BE49-F238E27FC236}">
                <a16:creationId xmlns:a16="http://schemas.microsoft.com/office/drawing/2014/main" id="{B8DABDC0-A94B-4280-B16C-91D942147DA0}"/>
              </a:ext>
            </a:extLst>
          </p:cNvPr>
          <p:cNvSpPr>
            <a:spLocks noGrp="1"/>
          </p:cNvSpPr>
          <p:nvPr>
            <p:ph type="title"/>
          </p:nvPr>
        </p:nvSpPr>
        <p:spPr>
          <a:xfrm>
            <a:off x="603504" y="292608"/>
            <a:ext cx="10864724" cy="694944"/>
          </a:xfrm>
        </p:spPr>
        <p:txBody>
          <a:bodyPr/>
          <a:lstStyle>
            <a:lvl1pPr>
              <a:defRPr>
                <a:solidFill>
                  <a:srgbClr val="18324D"/>
                </a:solidFill>
              </a:defRPr>
            </a:lvl1pPr>
          </a:lstStyle>
          <a:p>
            <a:r>
              <a:rPr lang="en-US"/>
              <a:t>Click to edit Master title style</a:t>
            </a:r>
          </a:p>
        </p:txBody>
      </p:sp>
      <p:sp>
        <p:nvSpPr>
          <p:cNvPr id="5" name="Slide Number Placeholder 1">
            <a:extLst>
              <a:ext uri="{FF2B5EF4-FFF2-40B4-BE49-F238E27FC236}">
                <a16:creationId xmlns:a16="http://schemas.microsoft.com/office/drawing/2014/main" id="{D3DABE4C-A22C-FFDC-73E2-14DE3407EF12}"/>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405122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opy &amp; Image Slide">
    <p:spTree>
      <p:nvGrpSpPr>
        <p:cNvPr id="1" name=""/>
        <p:cNvGrpSpPr/>
        <p:nvPr/>
      </p:nvGrpSpPr>
      <p:grpSpPr>
        <a:xfrm>
          <a:off x="0" y="0"/>
          <a:ext cx="0" cy="0"/>
          <a:chOff x="0" y="0"/>
          <a:chExt cx="0" cy="0"/>
        </a:xfrm>
      </p:grpSpPr>
      <p:sp>
        <p:nvSpPr>
          <p:cNvPr id="17" name="Rectangle 16"/>
          <p:cNvSpPr/>
          <p:nvPr userDrawn="1"/>
        </p:nvSpPr>
        <p:spPr>
          <a:xfrm>
            <a:off x="5912371" y="0"/>
            <a:ext cx="6290414" cy="6873778"/>
          </a:xfrm>
          <a:prstGeom prst="rect">
            <a:avLst/>
          </a:prstGeom>
          <a:solidFill>
            <a:srgbClr val="0062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B5B0A946-54C2-18D4-86A0-B243D6BDDB53}"/>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5" name="Graphic 14">
            <a:extLst>
              <a:ext uri="{FF2B5EF4-FFF2-40B4-BE49-F238E27FC236}">
                <a16:creationId xmlns:a16="http://schemas.microsoft.com/office/drawing/2014/main" id="{6A4F6032-2744-A03F-4148-EB5AD751E44D}"/>
              </a:ext>
            </a:extLst>
          </p:cNvPr>
          <p:cNvPicPr>
            <a:picLocks noChangeAspect="1"/>
          </p:cNvPicPr>
          <p:nvPr userDrawn="1"/>
        </p:nvPicPr>
        <p:blipFill>
          <a:blip r:embed="rId3">
            <a:extLst>
              <a:ext uri="{96DAC541-7B7A-43D3-8B79-37D633B846F1}">
                <asvg:svgBlip xmlns:asvg="http://schemas.microsoft.com/office/drawing/2016/SVG/main" r:embed="rId4"/>
              </a:ext>
            </a:extLst>
          </a:blip>
          <a:srcRect/>
          <a:stretch/>
        </p:blipFill>
        <p:spPr>
          <a:xfrm>
            <a:off x="9889882" y="6155805"/>
            <a:ext cx="1578346" cy="460350"/>
          </a:xfrm>
          <a:prstGeom prst="rect">
            <a:avLst/>
          </a:prstGeom>
        </p:spPr>
      </p:pic>
      <p:sp>
        <p:nvSpPr>
          <p:cNvPr id="8" name="Text Placeholder 15"/>
          <p:cNvSpPr>
            <a:spLocks noGrp="1"/>
          </p:cNvSpPr>
          <p:nvPr>
            <p:ph type="body" sz="quarter" idx="11" hasCustomPrompt="1"/>
          </p:nvPr>
        </p:nvSpPr>
        <p:spPr>
          <a:xfrm>
            <a:off x="6382062" y="291951"/>
            <a:ext cx="5407353" cy="691681"/>
          </a:xfrm>
          <a:prstGeom prst="rect">
            <a:avLst/>
          </a:prstGeom>
        </p:spPr>
        <p:txBody>
          <a:bodyPr anchor="ctr" anchorCtr="0"/>
          <a:lstStyle>
            <a:lvl1pPr marL="0" indent="0">
              <a:lnSpc>
                <a:spcPts val="2600"/>
              </a:lnSpc>
              <a:spcBef>
                <a:spcPts val="0"/>
              </a:spcBef>
              <a:spcAft>
                <a:spcPts val="0"/>
              </a:spcAft>
              <a:buFontTx/>
              <a:buNone/>
              <a:defRPr sz="2600" b="1" i="0" cap="none" baseline="0">
                <a:solidFill>
                  <a:schemeClr val="bg1"/>
                </a:solidFill>
                <a:latin typeface="+mj-lt"/>
                <a:ea typeface="Arial" charset="0"/>
                <a:cs typeface="Arial" charset="0"/>
              </a:defRPr>
            </a:lvl1pPr>
            <a:lvl2pPr marL="457189" indent="0">
              <a:buFontTx/>
              <a:buNone/>
              <a:defRPr/>
            </a:lvl2pPr>
            <a:lvl3pPr marL="914377" indent="0">
              <a:buFontTx/>
              <a:buNone/>
              <a:defRPr/>
            </a:lvl3pPr>
            <a:lvl4pPr marL="1371566" indent="0">
              <a:buFontTx/>
              <a:buNone/>
              <a:defRPr/>
            </a:lvl4pPr>
            <a:lvl5pPr marL="1828755" indent="0">
              <a:buFontTx/>
              <a:buNone/>
              <a:defRPr/>
            </a:lvl5pPr>
          </a:lstStyle>
          <a:p>
            <a:pPr lvl="0"/>
            <a:r>
              <a:rPr lang="en-US"/>
              <a:t>Click to edit master title style</a:t>
            </a:r>
          </a:p>
        </p:txBody>
      </p:sp>
      <p:sp>
        <p:nvSpPr>
          <p:cNvPr id="9" name="Text Placeholder 6"/>
          <p:cNvSpPr>
            <a:spLocks noGrp="1"/>
          </p:cNvSpPr>
          <p:nvPr>
            <p:ph idx="1" hasCustomPrompt="1"/>
          </p:nvPr>
        </p:nvSpPr>
        <p:spPr>
          <a:xfrm>
            <a:off x="6382062" y="1498696"/>
            <a:ext cx="5407353" cy="4443402"/>
          </a:xfrm>
          <a:prstGeom prst="rect">
            <a:avLst/>
          </a:prstGeom>
        </p:spPr>
        <p:txBody>
          <a:bodyPr vert="horz" lIns="91440" tIns="45720" rIns="91440" bIns="45720" rtlCol="0">
            <a:normAutofit/>
          </a:bodyPr>
          <a:lstStyle>
            <a:lvl1pPr>
              <a:buClr>
                <a:schemeClr val="bg1"/>
              </a:buClr>
              <a:defRPr>
                <a:solidFill>
                  <a:schemeClr val="bg1"/>
                </a:solidFill>
                <a:latin typeface="+mj-lt"/>
              </a:defRPr>
            </a:lvl1pPr>
            <a:lvl2pPr>
              <a:buClr>
                <a:schemeClr val="bg1"/>
              </a:buClr>
              <a:defRPr>
                <a:solidFill>
                  <a:schemeClr val="bg1"/>
                </a:solidFill>
                <a:latin typeface="+mj-lt"/>
              </a:defRPr>
            </a:lvl2pPr>
            <a:lvl3pPr>
              <a:buClr>
                <a:schemeClr val="bg1"/>
              </a:buClr>
              <a:defRPr>
                <a:solidFill>
                  <a:schemeClr val="bg1"/>
                </a:solidFill>
                <a:latin typeface="+mj-lt"/>
              </a:defRPr>
            </a:lvl3pPr>
            <a:lvl4pPr>
              <a:buClr>
                <a:schemeClr val="bg1"/>
              </a:buClr>
              <a:defRPr>
                <a:solidFill>
                  <a:schemeClr val="bg1"/>
                </a:solidFill>
                <a:latin typeface="+mj-lt"/>
              </a:defRPr>
            </a:lvl4pPr>
            <a:lvl5pPr>
              <a:buClr>
                <a:schemeClr val="bg1"/>
              </a:buClr>
              <a:defRPr>
                <a:solidFill>
                  <a:schemeClr val="bg1"/>
                </a:solidFill>
                <a:latin typeface="+mj-lt"/>
              </a:defRPr>
            </a:lvl5pPr>
            <a:lvl6pPr>
              <a:buClr>
                <a:schemeClr val="bg1"/>
              </a:buClr>
              <a:defRPr>
                <a:solidFill>
                  <a:schemeClr val="bg1"/>
                </a:solidFill>
                <a:latin typeface="+mj-lt"/>
              </a:defRPr>
            </a:lvl6p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3" name="Picture Placeholder 28">
            <a:extLst>
              <a:ext uri="{FF2B5EF4-FFF2-40B4-BE49-F238E27FC236}">
                <a16:creationId xmlns:a16="http://schemas.microsoft.com/office/drawing/2014/main" id="{959441D4-F85D-9ECD-9BAF-C786D126936F}"/>
              </a:ext>
            </a:extLst>
          </p:cNvPr>
          <p:cNvSpPr>
            <a:spLocks noGrp="1"/>
          </p:cNvSpPr>
          <p:nvPr>
            <p:ph type="pic" sz="quarter" idx="16" hasCustomPrompt="1"/>
          </p:nvPr>
        </p:nvSpPr>
        <p:spPr>
          <a:xfrm>
            <a:off x="1" y="0"/>
            <a:ext cx="5912370" cy="5942098"/>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E4E3784C-C26C-7F89-B75D-12709A62305E}"/>
              </a:ext>
            </a:extLst>
          </p:cNvPr>
          <p:cNvSpPr>
            <a:spLocks noGrp="1"/>
          </p:cNvSpPr>
          <p:nvPr>
            <p:ph type="sldNum" sz="quarter" idx="21"/>
          </p:nvPr>
        </p:nvSpPr>
        <p:spPr>
          <a:xfrm>
            <a:off x="5912370" y="6251030"/>
            <a:ext cx="367259" cy="365125"/>
          </a:xfrm>
        </p:spPr>
        <p:txBody>
          <a:bodyPr/>
          <a:lstStyle>
            <a:lvl1pPr>
              <a:defRPr>
                <a:solidFill>
                  <a:schemeClr val="bg1"/>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7279826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989C5BEE-9370-C642-C1A5-B0013214C18E}"/>
              </a:ext>
            </a:extLst>
          </p:cNvPr>
          <p:cNvPicPr>
            <a:picLocks noChangeAspect="1"/>
          </p:cNvPicPr>
          <p:nvPr userDrawn="1"/>
        </p:nvPicPr>
        <p:blipFill>
          <a:blip r:embed="rId2"/>
          <a:stretch>
            <a:fillRect/>
          </a:stretch>
        </p:blipFill>
        <p:spPr>
          <a:xfrm>
            <a:off x="560053" y="6155805"/>
            <a:ext cx="2660819" cy="460350"/>
          </a:xfrm>
          <a:prstGeom prst="rect">
            <a:avLst/>
          </a:prstGeom>
        </p:spPr>
      </p:pic>
      <p:pic>
        <p:nvPicPr>
          <p:cNvPr id="12" name="Graphic 11">
            <a:extLst>
              <a:ext uri="{FF2B5EF4-FFF2-40B4-BE49-F238E27FC236}">
                <a16:creationId xmlns:a16="http://schemas.microsoft.com/office/drawing/2014/main" id="{58D14E00-919C-F822-AF6F-B1DB30E19029}"/>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9" name="Picture Placeholder 28"/>
          <p:cNvSpPr>
            <a:spLocks noGrp="1"/>
          </p:cNvSpPr>
          <p:nvPr>
            <p:ph type="pic" sz="quarter" idx="16" hasCustomPrompt="1"/>
          </p:nvPr>
        </p:nvSpPr>
        <p:spPr>
          <a:xfrm>
            <a:off x="449705" y="434715"/>
            <a:ext cx="11298950" cy="5439612"/>
          </a:xfrm>
          <a:prstGeom prst="rect">
            <a:avLst/>
          </a:prstGeom>
        </p:spPr>
        <p:txBody>
          <a:bodyPr anchor="ctr" anchorCtr="0"/>
          <a:lstStyle>
            <a:lvl1pPr marL="0" indent="0" algn="ctr">
              <a:buFontTx/>
              <a:buNone/>
              <a:defRPr sz="1600" baseline="0">
                <a:solidFill>
                  <a:srgbClr val="DC4405"/>
                </a:solidFill>
                <a:latin typeface="Arial" charset="0"/>
                <a:ea typeface="Arial" charset="0"/>
                <a:cs typeface="Arial" charset="0"/>
              </a:defRPr>
            </a:lvl1pPr>
          </a:lstStyle>
          <a:p>
            <a:r>
              <a:rPr lang="en-US"/>
              <a:t>PICTURE HERE</a:t>
            </a:r>
          </a:p>
        </p:txBody>
      </p:sp>
      <p:sp>
        <p:nvSpPr>
          <p:cNvPr id="2" name="Slide Number Placeholder 1">
            <a:extLst>
              <a:ext uri="{FF2B5EF4-FFF2-40B4-BE49-F238E27FC236}">
                <a16:creationId xmlns:a16="http://schemas.microsoft.com/office/drawing/2014/main" id="{D5AD72F4-C307-20D4-A4A3-EF0D28149011}"/>
              </a:ext>
            </a:extLst>
          </p:cNvPr>
          <p:cNvSpPr>
            <a:spLocks noGrp="1"/>
          </p:cNvSpPr>
          <p:nvPr>
            <p:ph type="sldNum" sz="quarter" idx="21"/>
          </p:nvPr>
        </p:nvSpPr>
        <p:spPr>
          <a:xfrm>
            <a:off x="5912370" y="6251030"/>
            <a:ext cx="367259" cy="365125"/>
          </a:xfrm>
        </p:spPr>
        <p:txBody>
          <a:bodyPr/>
          <a:lstStyle>
            <a:lvl1pPr>
              <a:defRPr>
                <a:solidFill>
                  <a:schemeClr val="tx1">
                    <a:lumMod val="75000"/>
                    <a:lumOff val="25000"/>
                  </a:schemeClr>
                </a:solidFill>
              </a:defRPr>
            </a:lvl1pPr>
          </a:lstStyle>
          <a:p>
            <a:fld id="{282A3021-2E9D-4A45-A228-088E67FB350E}" type="slidenum">
              <a:rPr lang="en-US" smtClean="0"/>
              <a:pPr/>
              <a:t>‹#›</a:t>
            </a:fld>
            <a:endParaRPr lang="en-US"/>
          </a:p>
        </p:txBody>
      </p:sp>
    </p:spTree>
    <p:extLst>
      <p:ext uri="{BB962C8B-B14F-4D97-AF65-F5344CB8AC3E}">
        <p14:creationId xmlns:p14="http://schemas.microsoft.com/office/powerpoint/2010/main" val="11139951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5_Academic_tit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rcRect t="17" b="17"/>
          <a:stretch/>
        </p:blipFill>
        <p:spPr>
          <a:xfrm>
            <a:off x="-2" y="0"/>
            <a:ext cx="12188952" cy="6853967"/>
          </a:xfrm>
          <a:prstGeom prst="rect">
            <a:avLst/>
          </a:prstGeom>
          <a:scene3d>
            <a:camera prst="orthographicFront">
              <a:rot lat="0" lon="0" rev="0"/>
            </a:camera>
            <a:lightRig rig="threePt" dir="t"/>
          </a:scene3d>
        </p:spPr>
      </p:pic>
      <p:sp>
        <p:nvSpPr>
          <p:cNvPr id="5" name="Text Placeholder 7"/>
          <p:cNvSpPr>
            <a:spLocks noGrp="1"/>
          </p:cNvSpPr>
          <p:nvPr>
            <p:ph type="body" sz="quarter" idx="10" hasCustomPrompt="1"/>
          </p:nvPr>
        </p:nvSpPr>
        <p:spPr>
          <a:xfrm>
            <a:off x="-3" y="838573"/>
            <a:ext cx="7084294" cy="2802401"/>
          </a:xfrm>
          <a:prstGeom prst="rect">
            <a:avLst/>
          </a:prstGeom>
          <a:solidFill>
            <a:schemeClr val="bg1">
              <a:alpha val="85000"/>
            </a:schemeClr>
          </a:solidFill>
        </p:spPr>
        <p:txBody>
          <a:bodyPr lIns="640080" tIns="365760"/>
          <a:lstStyle>
            <a:lvl1pPr marL="0" indent="0">
              <a:buNone/>
              <a:defRPr sz="3600" b="1" baseline="0">
                <a:solidFill>
                  <a:srgbClr val="18324D"/>
                </a:solidFill>
                <a:latin typeface="Open Sans" panose="020B0606030504020204" pitchFamily="34" charset="0"/>
                <a:ea typeface="Open Sans" panose="020B0606030504020204" pitchFamily="34" charset="0"/>
                <a:cs typeface="Open Sans" panose="020B0606030504020204" pitchFamily="34" charset="0"/>
              </a:defRPr>
            </a:lvl1pPr>
          </a:lstStyle>
          <a:p>
            <a:pPr lvl="0"/>
            <a:br>
              <a:rPr lang="en-US" dirty="0"/>
            </a:br>
            <a:endParaRPr lang="en-US" dirty="0"/>
          </a:p>
        </p:txBody>
      </p:sp>
      <p:sp>
        <p:nvSpPr>
          <p:cNvPr id="9" name="Rectangle 8">
            <a:extLst>
              <a:ext uri="{FF2B5EF4-FFF2-40B4-BE49-F238E27FC236}">
                <a16:creationId xmlns:a16="http://schemas.microsoft.com/office/drawing/2014/main" id="{8D45A978-6A88-ADA4-6283-27248E392D6F}"/>
              </a:ext>
            </a:extLst>
          </p:cNvPr>
          <p:cNvSpPr/>
          <p:nvPr userDrawn="1"/>
        </p:nvSpPr>
        <p:spPr>
          <a:xfrm>
            <a:off x="0" y="5916706"/>
            <a:ext cx="12192000" cy="957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Open Sans" panose="020B0606030504020204" pitchFamily="34" charset="0"/>
            </a:endParaRPr>
          </a:p>
        </p:txBody>
      </p:sp>
      <p:pic>
        <p:nvPicPr>
          <p:cNvPr id="11" name="Graphic 10">
            <a:extLst>
              <a:ext uri="{FF2B5EF4-FFF2-40B4-BE49-F238E27FC236}">
                <a16:creationId xmlns:a16="http://schemas.microsoft.com/office/drawing/2014/main" id="{AB33760A-A317-9DC0-D7F6-3E71086A13CC}"/>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889882" y="6155805"/>
            <a:ext cx="1578346" cy="460351"/>
          </a:xfrm>
          <a:prstGeom prst="rect">
            <a:avLst/>
          </a:prstGeom>
        </p:spPr>
      </p:pic>
      <p:sp>
        <p:nvSpPr>
          <p:cNvPr id="4" name="Title 3">
            <a:extLst>
              <a:ext uri="{FF2B5EF4-FFF2-40B4-BE49-F238E27FC236}">
                <a16:creationId xmlns:a16="http://schemas.microsoft.com/office/drawing/2014/main" id="{E32CAB31-23EB-1541-1EAA-C10CE160421C}"/>
              </a:ext>
            </a:extLst>
          </p:cNvPr>
          <p:cNvSpPr>
            <a:spLocks noGrp="1"/>
          </p:cNvSpPr>
          <p:nvPr>
            <p:ph type="title" hasCustomPrompt="1"/>
          </p:nvPr>
        </p:nvSpPr>
        <p:spPr>
          <a:xfrm>
            <a:off x="560053" y="1409096"/>
            <a:ext cx="5905402" cy="1532698"/>
          </a:xfrm>
        </p:spPr>
        <p:txBody>
          <a:bodyPr>
            <a:normAutofit/>
          </a:bodyPr>
          <a:lstStyle>
            <a:lvl1pPr>
              <a:lnSpc>
                <a:spcPct val="100000"/>
              </a:lnSpc>
              <a:defRPr sz="3600">
                <a:solidFill>
                  <a:srgbClr val="18324D"/>
                </a:solidFill>
              </a:defRPr>
            </a:lvl1pPr>
          </a:lstStyle>
          <a:p>
            <a:pPr lvl="0"/>
            <a:r>
              <a:rPr lang="en-US" dirty="0"/>
              <a:t>PRESENTATION TITLE</a:t>
            </a:r>
            <a:br>
              <a:rPr lang="en-US" dirty="0"/>
            </a:br>
            <a:r>
              <a:rPr lang="en-US" dirty="0"/>
              <a:t>OPEN SANS 36 BOLD</a:t>
            </a:r>
          </a:p>
        </p:txBody>
      </p:sp>
      <p:sp>
        <p:nvSpPr>
          <p:cNvPr id="15" name="Text Placeholder 14">
            <a:extLst>
              <a:ext uri="{FF2B5EF4-FFF2-40B4-BE49-F238E27FC236}">
                <a16:creationId xmlns:a16="http://schemas.microsoft.com/office/drawing/2014/main" id="{7E9424B0-F051-FB8C-3D2D-992DCC0121E4}"/>
              </a:ext>
            </a:extLst>
          </p:cNvPr>
          <p:cNvSpPr>
            <a:spLocks noGrp="1"/>
          </p:cNvSpPr>
          <p:nvPr>
            <p:ph type="body" sz="quarter" idx="11" hasCustomPrompt="1"/>
          </p:nvPr>
        </p:nvSpPr>
        <p:spPr>
          <a:xfrm>
            <a:off x="557003" y="2941794"/>
            <a:ext cx="5905402" cy="369332"/>
          </a:xfrm>
        </p:spPr>
        <p:txBody>
          <a:bodyPr/>
          <a:lstStyle>
            <a:lvl1pPr marL="0" indent="0">
              <a:buNone/>
              <a:defRPr>
                <a:solidFill>
                  <a:srgbClr val="18324D"/>
                </a:solidFill>
              </a:defRPr>
            </a:lvl1pPr>
          </a:lstStyle>
          <a:p>
            <a:pPr lvl="0"/>
            <a:r>
              <a:rPr lang="en-US" dirty="0"/>
              <a:t>SUBHEAD OPEN SANS 18 REGULAR</a:t>
            </a:r>
          </a:p>
        </p:txBody>
      </p:sp>
    </p:spTree>
    <p:extLst>
      <p:ext uri="{BB962C8B-B14F-4D97-AF65-F5344CB8AC3E}">
        <p14:creationId xmlns:p14="http://schemas.microsoft.com/office/powerpoint/2010/main" val="23098274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35"/>
          <p:cNvSpPr>
            <a:spLocks noGrp="1"/>
          </p:cNvSpPr>
          <p:nvPr>
            <p:ph type="sldNum" sz="quarter" idx="4"/>
          </p:nvPr>
        </p:nvSpPr>
        <p:spPr>
          <a:xfrm>
            <a:off x="6014803" y="6294946"/>
            <a:ext cx="367259" cy="365125"/>
          </a:xfrm>
          <a:prstGeom prst="rect">
            <a:avLst/>
          </a:prstGeom>
        </p:spPr>
        <p:txBody>
          <a:bodyPr/>
          <a:lstStyle>
            <a:lvl1pPr algn="ctr">
              <a:defRPr sz="900">
                <a:solidFill>
                  <a:srgbClr val="18324D"/>
                </a:solidFill>
                <a:latin typeface="+mj-lt"/>
                <a:ea typeface="Arial" charset="0"/>
                <a:cs typeface="Arial" charset="0"/>
              </a:defRPr>
            </a:lvl1pPr>
          </a:lstStyle>
          <a:p>
            <a:fld id="{282A3021-2E9D-4A45-A228-088E67FB350E}" type="slidenum">
              <a:rPr lang="en-US" smtClean="0"/>
              <a:pPr/>
              <a:t>‹#›</a:t>
            </a:fld>
            <a:endParaRPr lang="en-US"/>
          </a:p>
        </p:txBody>
      </p:sp>
      <p:sp>
        <p:nvSpPr>
          <p:cNvPr id="7" name="Text Placeholder 6"/>
          <p:cNvSpPr>
            <a:spLocks noGrp="1"/>
          </p:cNvSpPr>
          <p:nvPr>
            <p:ph type="body" idx="1"/>
          </p:nvPr>
        </p:nvSpPr>
        <p:spPr>
          <a:xfrm>
            <a:off x="649978" y="2083633"/>
            <a:ext cx="11415883" cy="3253891"/>
          </a:xfrm>
          <a:prstGeom prst="rect">
            <a:avLst/>
          </a:prstGeom>
        </p:spPr>
        <p:txBody>
          <a:bodyPr vert="horz" lIns="91440" tIns="45720" rIns="91440" bIns="45720" rtlCol="0">
            <a:normAutofit/>
          </a:bodyPr>
          <a:lstStyle/>
          <a:p>
            <a:pPr lvl="0"/>
            <a:r>
              <a:rPr lang="en-US"/>
              <a:t>Click to edit Master text styles </a:t>
            </a:r>
            <a:r>
              <a:rPr lang="mr-IN"/>
              <a:t>–</a:t>
            </a:r>
            <a:r>
              <a:rPr lang="en-US"/>
              <a:t> Open Sans 18pt</a:t>
            </a:r>
          </a:p>
          <a:p>
            <a:pPr lvl="1"/>
            <a:r>
              <a:rPr lang="en-US"/>
              <a:t>Second level </a:t>
            </a:r>
            <a:r>
              <a:rPr lang="mr-IN"/>
              <a:t>–</a:t>
            </a:r>
            <a:r>
              <a:rPr lang="en-US"/>
              <a:t> Open Sans 16pt</a:t>
            </a:r>
          </a:p>
          <a:p>
            <a:pPr lvl="2"/>
            <a:r>
              <a:rPr lang="en-US"/>
              <a:t>Third Level </a:t>
            </a:r>
            <a:r>
              <a:rPr lang="mr-IN"/>
              <a:t>–</a:t>
            </a:r>
            <a:r>
              <a:rPr lang="en-US"/>
              <a:t> Open Sans 16pt</a:t>
            </a:r>
          </a:p>
          <a:p>
            <a:pPr lvl="3"/>
            <a:r>
              <a:rPr lang="en-US"/>
              <a:t>Fourth Level </a:t>
            </a:r>
            <a:r>
              <a:rPr lang="mr-IN"/>
              <a:t>–</a:t>
            </a:r>
            <a:r>
              <a:rPr lang="en-US"/>
              <a:t> Open Sans 16pt</a:t>
            </a:r>
          </a:p>
          <a:p>
            <a:pPr lvl="4"/>
            <a:r>
              <a:rPr lang="en-US"/>
              <a:t>Fifth Level </a:t>
            </a:r>
            <a:r>
              <a:rPr lang="mr-IN"/>
              <a:t>–</a:t>
            </a:r>
            <a:r>
              <a:rPr lang="en-US"/>
              <a:t> Open Sans 16pt</a:t>
            </a:r>
          </a:p>
          <a:p>
            <a:pPr lvl="5"/>
            <a:r>
              <a:rPr lang="en-US" sz="1600"/>
              <a:t>Sixth Level </a:t>
            </a:r>
            <a:r>
              <a:rPr lang="mr-IN" sz="1600"/>
              <a:t>–</a:t>
            </a:r>
            <a:r>
              <a:rPr lang="en-US" sz="1600"/>
              <a:t> </a:t>
            </a:r>
            <a:r>
              <a:rPr lang="en-US"/>
              <a:t>Open Sans</a:t>
            </a:r>
            <a:r>
              <a:rPr lang="en-US" sz="1600"/>
              <a:t> 16pt</a:t>
            </a:r>
          </a:p>
        </p:txBody>
      </p:sp>
      <p:sp>
        <p:nvSpPr>
          <p:cNvPr id="10" name="Title Placeholder 9"/>
          <p:cNvSpPr>
            <a:spLocks noGrp="1"/>
          </p:cNvSpPr>
          <p:nvPr>
            <p:ph type="title"/>
          </p:nvPr>
        </p:nvSpPr>
        <p:spPr>
          <a:xfrm>
            <a:off x="603504" y="292608"/>
            <a:ext cx="11457432" cy="694944"/>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626248394"/>
      </p:ext>
    </p:extLst>
  </p:cSld>
  <p:clrMap bg1="lt1" tx1="dk1" bg2="lt2" tx2="dk2" accent1="accent1" accent2="accent2" accent3="accent3" accent4="accent4" accent5="accent5" accent6="accent6" hlink="hlink" folHlink="folHlink"/>
  <p:sldLayoutIdLst>
    <p:sldLayoutId id="2147483688" r:id="rId1"/>
    <p:sldLayoutId id="2147483689" r:id="rId2"/>
    <p:sldLayoutId id="2147483691" r:id="rId3"/>
    <p:sldLayoutId id="2147483694" r:id="rId4"/>
    <p:sldLayoutId id="2147483700" r:id="rId5"/>
    <p:sldLayoutId id="2147483701" r:id="rId6"/>
  </p:sldLayoutIdLst>
  <p:hf hdr="0" ftr="0" dt="0"/>
  <p:txStyles>
    <p:titleStyle>
      <a:lvl1pPr algn="l" defTabSz="914377" rtl="0" eaLnBrk="1" latinLnBrk="0" hangingPunct="1">
        <a:lnSpc>
          <a:spcPct val="90000"/>
        </a:lnSpc>
        <a:spcBef>
          <a:spcPct val="0"/>
        </a:spcBef>
        <a:buNone/>
        <a:defRPr sz="2600" b="1" kern="1200">
          <a:solidFill>
            <a:schemeClr val="tx2"/>
          </a:solidFill>
          <a:latin typeface="+mj-lt"/>
          <a:ea typeface="+mj-ea"/>
          <a:cs typeface="+mj-cs"/>
        </a:defRPr>
      </a:lvl1pPr>
    </p:titleStyle>
    <p:body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4.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2.xml.rels><?xml version="1.0" encoding="UTF-8" standalone="yes"?>
<Relationships xmlns="http://schemas.openxmlformats.org/package/2006/relationships"><Relationship Id="rId8" Type="http://schemas.openxmlformats.org/officeDocument/2006/relationships/image" Target="../media/image41.sv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9.svg"/><Relationship Id="rId5" Type="http://schemas.openxmlformats.org/officeDocument/2006/relationships/image" Target="../media/image38.png"/><Relationship Id="rId10" Type="http://schemas.openxmlformats.org/officeDocument/2006/relationships/image" Target="../media/image43.svg"/><Relationship Id="rId4" Type="http://schemas.openxmlformats.org/officeDocument/2006/relationships/image" Target="../media/image37.sv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44.png"/><Relationship Id="rId4" Type="http://schemas.openxmlformats.org/officeDocument/2006/relationships/image" Target="../media/image37.sv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4.xml"/><Relationship Id="rId1" Type="http://schemas.openxmlformats.org/officeDocument/2006/relationships/slideLayout" Target="../slideLayouts/slideLayout3.xml"/><Relationship Id="rId5" Type="http://schemas.openxmlformats.org/officeDocument/2006/relationships/image" Target="../media/image46.png"/><Relationship Id="rId4" Type="http://schemas.openxmlformats.org/officeDocument/2006/relationships/image" Target="../media/image41.svg"/></Relationships>
</file>

<file path=ppt/slides/_rels/slide1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47.png"/><Relationship Id="rId4" Type="http://schemas.openxmlformats.org/officeDocument/2006/relationships/image" Target="../media/image43.sv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8.png"/><Relationship Id="rId7" Type="http://schemas.openxmlformats.org/officeDocument/2006/relationships/image" Target="../media/image52.sv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51.png"/><Relationship Id="rId5" Type="http://schemas.openxmlformats.org/officeDocument/2006/relationships/image" Target="../media/image50.svg"/><Relationship Id="rId4" Type="http://schemas.openxmlformats.org/officeDocument/2006/relationships/image" Target="../media/image49.png"/></Relationships>
</file>

<file path=ppt/slides/_rels/slide1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5.tif"/><Relationship Id="rId4" Type="http://schemas.openxmlformats.org/officeDocument/2006/relationships/image" Target="../media/image54.tif"/></Relationships>
</file>

<file path=ppt/slides/_rels/slide2.xml.rels><?xml version="1.0" encoding="UTF-8" standalone="yes"?>
<Relationships xmlns="http://schemas.openxmlformats.org/package/2006/relationships"><Relationship Id="rId3" Type="http://schemas.openxmlformats.org/officeDocument/2006/relationships/image" Target="../media/image7.ti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57.tif"/><Relationship Id="rId4" Type="http://schemas.openxmlformats.org/officeDocument/2006/relationships/image" Target="../media/image56.tif"/></Relationships>
</file>

<file path=ppt/slides/_rels/slide2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8.tif"/></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0.xml"/><Relationship Id="rId1" Type="http://schemas.openxmlformats.org/officeDocument/2006/relationships/slideLayout" Target="../slideLayouts/slideLayout3.xml"/><Relationship Id="rId5" Type="http://schemas.openxmlformats.org/officeDocument/2006/relationships/image" Target="../media/image60.tif"/><Relationship Id="rId4" Type="http://schemas.openxmlformats.org/officeDocument/2006/relationships/image" Target="../media/image59.tif"/></Relationships>
</file>

<file path=ppt/slides/_rels/slide23.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62.tif"/><Relationship Id="rId4" Type="http://schemas.openxmlformats.org/officeDocument/2006/relationships/image" Target="../media/image61.tif"/></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2.xml"/><Relationship Id="rId1" Type="http://schemas.openxmlformats.org/officeDocument/2006/relationships/slideLayout" Target="../slideLayouts/slideLayout3.xml"/><Relationship Id="rId5" Type="http://schemas.openxmlformats.org/officeDocument/2006/relationships/image" Target="../media/image64.tif"/><Relationship Id="rId4" Type="http://schemas.openxmlformats.org/officeDocument/2006/relationships/image" Target="../media/image63.tif"/></Relationships>
</file>

<file path=ppt/slides/_rels/slide2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3.xml"/><Relationship Id="rId5" Type="http://schemas.openxmlformats.org/officeDocument/2006/relationships/image" Target="../media/image68.tif"/><Relationship Id="rId4" Type="http://schemas.openxmlformats.org/officeDocument/2006/relationships/image" Target="../media/image67.tif"/></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svg"/><Relationship Id="rId12" Type="http://schemas.openxmlformats.org/officeDocument/2006/relationships/image" Target="../media/image17.png"/><Relationship Id="rId2" Type="http://schemas.openxmlformats.org/officeDocument/2006/relationships/notesSlide" Target="../notesSlides/notesSlide3.xml"/><Relationship Id="rId16" Type="http://schemas.openxmlformats.org/officeDocument/2006/relationships/image" Target="../media/image21.png"/><Relationship Id="rId1" Type="http://schemas.openxmlformats.org/officeDocument/2006/relationships/slideLayout" Target="../slideLayouts/slideLayout4.xml"/><Relationship Id="rId6" Type="http://schemas.openxmlformats.org/officeDocument/2006/relationships/image" Target="../media/image11.png"/><Relationship Id="rId11" Type="http://schemas.openxmlformats.org/officeDocument/2006/relationships/image" Target="../media/image16.sv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svg"/><Relationship Id="rId9" Type="http://schemas.openxmlformats.org/officeDocument/2006/relationships/image" Target="../media/image14.svg"/><Relationship Id="rId14" Type="http://schemas.openxmlformats.org/officeDocument/2006/relationships/image" Target="../media/image1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23.svg"/></Relationships>
</file>

<file path=ppt/slides/_rels/slide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1.tif"/></Relationships>
</file>

<file path=ppt/slides/_rels/slide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3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FA79263-7DCA-F018-342E-FA79C71E1C50}"/>
              </a:ext>
            </a:extLst>
          </p:cNvPr>
          <p:cNvSpPr>
            <a:spLocks noGrp="1"/>
          </p:cNvSpPr>
          <p:nvPr>
            <p:ph type="body" sz="quarter" idx="10"/>
          </p:nvPr>
        </p:nvSpPr>
        <p:spPr>
          <a:xfrm>
            <a:off x="-3" y="1971364"/>
            <a:ext cx="8719806" cy="1529303"/>
          </a:xfrm>
        </p:spPr>
        <p:txBody>
          <a:bodyPr/>
          <a:lstStyle/>
          <a:p>
            <a:endParaRPr lang="en-US"/>
          </a:p>
        </p:txBody>
      </p:sp>
      <p:sp>
        <p:nvSpPr>
          <p:cNvPr id="3" name="Title 2">
            <a:extLst>
              <a:ext uri="{FF2B5EF4-FFF2-40B4-BE49-F238E27FC236}">
                <a16:creationId xmlns:a16="http://schemas.microsoft.com/office/drawing/2014/main" id="{7F961A4E-03F1-5982-BA8A-722D0FEA6D07}"/>
              </a:ext>
            </a:extLst>
          </p:cNvPr>
          <p:cNvSpPr>
            <a:spLocks noGrp="1"/>
          </p:cNvSpPr>
          <p:nvPr>
            <p:ph type="title"/>
          </p:nvPr>
        </p:nvSpPr>
        <p:spPr>
          <a:xfrm>
            <a:off x="151175" y="1967835"/>
            <a:ext cx="8563109" cy="1532698"/>
          </a:xfrm>
        </p:spPr>
        <p:txBody>
          <a:bodyPr>
            <a:normAutofit/>
          </a:bodyPr>
          <a:lstStyle/>
          <a:p>
            <a:r>
              <a:rPr lang="en-US" sz="4400" dirty="0"/>
              <a:t>GALE HEALTH AND WELLNESS</a:t>
            </a:r>
          </a:p>
        </p:txBody>
      </p:sp>
    </p:spTree>
    <p:extLst>
      <p:ext uri="{BB962C8B-B14F-4D97-AF65-F5344CB8AC3E}">
        <p14:creationId xmlns:p14="http://schemas.microsoft.com/office/powerpoint/2010/main" val="2719980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89F05642-CB68-8FB7-8158-431F6045E46D}"/>
              </a:ext>
            </a:extLst>
          </p:cNvPr>
          <p:cNvPicPr>
            <a:picLocks noChangeAspect="1"/>
          </p:cNvPicPr>
          <p:nvPr/>
        </p:nvPicPr>
        <p:blipFill>
          <a:blip r:embed="rId3"/>
          <a:stretch>
            <a:fillRect/>
          </a:stretch>
        </p:blipFill>
        <p:spPr>
          <a:xfrm>
            <a:off x="4305879" y="810931"/>
            <a:ext cx="7664844" cy="5061210"/>
          </a:xfrm>
          <a:prstGeom prst="rect">
            <a:avLst/>
          </a:prstGeom>
          <a:ln>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10</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AND FILTER RESULTS</a:t>
            </a:r>
          </a:p>
        </p:txBody>
      </p:sp>
      <p:grpSp>
        <p:nvGrpSpPr>
          <p:cNvPr id="12" name="Group 11">
            <a:extLst>
              <a:ext uri="{FF2B5EF4-FFF2-40B4-BE49-F238E27FC236}">
                <a16:creationId xmlns:a16="http://schemas.microsoft.com/office/drawing/2014/main" id="{3461FB15-377E-EE95-FAF0-629A356B18D2}"/>
              </a:ext>
            </a:extLst>
          </p:cNvPr>
          <p:cNvGrpSpPr/>
          <p:nvPr/>
        </p:nvGrpSpPr>
        <p:grpSpPr>
          <a:xfrm>
            <a:off x="298017" y="1179820"/>
            <a:ext cx="4338084" cy="400110"/>
            <a:chOff x="298017" y="1179820"/>
            <a:chExt cx="4338084" cy="400110"/>
          </a:xfrm>
        </p:grpSpPr>
        <p:sp>
          <p:nvSpPr>
            <p:cNvPr id="8" name="TextBox 7">
              <a:extLst>
                <a:ext uri="{FF2B5EF4-FFF2-40B4-BE49-F238E27FC236}">
                  <a16:creationId xmlns:a16="http://schemas.microsoft.com/office/drawing/2014/main" id="{39EB84FF-43DC-8DB2-20CE-5BD6346E5E18}"/>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EXAMINE CONTENT TYPES</a:t>
              </a:r>
            </a:p>
          </p:txBody>
        </p:sp>
        <p:cxnSp>
          <p:nvCxnSpPr>
            <p:cNvPr id="10" name="Straight Connector 9">
              <a:extLst>
                <a:ext uri="{FF2B5EF4-FFF2-40B4-BE49-F238E27FC236}">
                  <a16:creationId xmlns:a16="http://schemas.microsoft.com/office/drawing/2014/main" id="{F1F6497E-E8E9-C73F-9415-2F397A15B0D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2106ABA-F09D-4319-86CA-3A3D673DD9C2}"/>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Select a Content Type to focus on results within that format</a:t>
            </a:r>
          </a:p>
        </p:txBody>
      </p:sp>
      <p:grpSp>
        <p:nvGrpSpPr>
          <p:cNvPr id="2" name="Group 1">
            <a:extLst>
              <a:ext uri="{FF2B5EF4-FFF2-40B4-BE49-F238E27FC236}">
                <a16:creationId xmlns:a16="http://schemas.microsoft.com/office/drawing/2014/main" id="{CBB7985F-25C3-3D01-8079-2AD4AE2DF6F9}"/>
              </a:ext>
            </a:extLst>
          </p:cNvPr>
          <p:cNvGrpSpPr/>
          <p:nvPr/>
        </p:nvGrpSpPr>
        <p:grpSpPr>
          <a:xfrm>
            <a:off x="298017" y="2677397"/>
            <a:ext cx="4338084" cy="400110"/>
            <a:chOff x="298017" y="1179820"/>
            <a:chExt cx="4338084" cy="400110"/>
          </a:xfrm>
        </p:grpSpPr>
        <p:sp>
          <p:nvSpPr>
            <p:cNvPr id="6" name="TextBox 5">
              <a:extLst>
                <a:ext uri="{FF2B5EF4-FFF2-40B4-BE49-F238E27FC236}">
                  <a16:creationId xmlns:a16="http://schemas.microsoft.com/office/drawing/2014/main" id="{79891BAE-7248-249F-C754-4DF3D0682BAE}"/>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NARROW RESULTS</a:t>
              </a:r>
            </a:p>
          </p:txBody>
        </p:sp>
        <p:cxnSp>
          <p:nvCxnSpPr>
            <p:cNvPr id="7" name="Straight Connector 6">
              <a:extLst>
                <a:ext uri="{FF2B5EF4-FFF2-40B4-BE49-F238E27FC236}">
                  <a16:creationId xmlns:a16="http://schemas.microsoft.com/office/drawing/2014/main" id="{FF7D6E65-B9C6-9DF1-6524-BF8A77914AD0}"/>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F3C20DA2-DC00-E65F-AD94-6A6C816BB5BE}"/>
              </a:ext>
            </a:extLst>
          </p:cNvPr>
          <p:cNvSpPr txBox="1"/>
          <p:nvPr/>
        </p:nvSpPr>
        <p:spPr>
          <a:xfrm>
            <a:off x="326101" y="327010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Limit by publication title, subjects, peer-reviewed journals, etc. </a:t>
            </a:r>
          </a:p>
        </p:txBody>
      </p:sp>
      <p:pic>
        <p:nvPicPr>
          <p:cNvPr id="16" name="Picture 15">
            <a:extLst>
              <a:ext uri="{FF2B5EF4-FFF2-40B4-BE49-F238E27FC236}">
                <a16:creationId xmlns:a16="http://schemas.microsoft.com/office/drawing/2014/main" id="{63012D29-A195-CF31-1CAC-6EB50DD6DAC2}"/>
              </a:ext>
            </a:extLst>
          </p:cNvPr>
          <p:cNvPicPr>
            <a:picLocks noChangeAspect="1"/>
          </p:cNvPicPr>
          <p:nvPr/>
        </p:nvPicPr>
        <p:blipFill>
          <a:blip r:embed="rId4"/>
          <a:stretch>
            <a:fillRect/>
          </a:stretch>
        </p:blipFill>
        <p:spPr>
          <a:xfrm>
            <a:off x="9360203" y="2366547"/>
            <a:ext cx="2533780" cy="1962251"/>
          </a:xfrm>
          <a:prstGeom prst="rect">
            <a:avLst/>
          </a:prstGeom>
          <a:ln w="38100">
            <a:solidFill>
              <a:srgbClr val="DC4405"/>
            </a:solidFill>
          </a:ln>
        </p:spPr>
      </p:pic>
    </p:spTree>
    <p:extLst>
      <p:ext uri="{BB962C8B-B14F-4D97-AF65-F5344CB8AC3E}">
        <p14:creationId xmlns:p14="http://schemas.microsoft.com/office/powerpoint/2010/main" val="16258837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11</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AND FILTER RESULTS</a:t>
            </a:r>
          </a:p>
        </p:txBody>
      </p:sp>
      <p:grpSp>
        <p:nvGrpSpPr>
          <p:cNvPr id="12" name="Group 11">
            <a:extLst>
              <a:ext uri="{FF2B5EF4-FFF2-40B4-BE49-F238E27FC236}">
                <a16:creationId xmlns:a16="http://schemas.microsoft.com/office/drawing/2014/main" id="{3461FB15-377E-EE95-FAF0-629A356B18D2}"/>
              </a:ext>
            </a:extLst>
          </p:cNvPr>
          <p:cNvGrpSpPr/>
          <p:nvPr/>
        </p:nvGrpSpPr>
        <p:grpSpPr>
          <a:xfrm>
            <a:off x="298017" y="1179820"/>
            <a:ext cx="4338084" cy="400110"/>
            <a:chOff x="298017" y="1179820"/>
            <a:chExt cx="4338084" cy="400110"/>
          </a:xfrm>
        </p:grpSpPr>
        <p:sp>
          <p:nvSpPr>
            <p:cNvPr id="8" name="TextBox 7">
              <a:extLst>
                <a:ext uri="{FF2B5EF4-FFF2-40B4-BE49-F238E27FC236}">
                  <a16:creationId xmlns:a16="http://schemas.microsoft.com/office/drawing/2014/main" id="{39EB84FF-43DC-8DB2-20CE-5BD6346E5E18}"/>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EXAMINE CONTENT TYPES</a:t>
              </a:r>
            </a:p>
          </p:txBody>
        </p:sp>
        <p:cxnSp>
          <p:nvCxnSpPr>
            <p:cNvPr id="10" name="Straight Connector 9">
              <a:extLst>
                <a:ext uri="{FF2B5EF4-FFF2-40B4-BE49-F238E27FC236}">
                  <a16:creationId xmlns:a16="http://schemas.microsoft.com/office/drawing/2014/main" id="{F1F6497E-E8E9-C73F-9415-2F397A15B0D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2106ABA-F09D-4319-86CA-3A3D673DD9C2}"/>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Select a Content Type to focus on results within that format</a:t>
            </a:r>
          </a:p>
        </p:txBody>
      </p:sp>
      <p:grpSp>
        <p:nvGrpSpPr>
          <p:cNvPr id="2" name="Group 1">
            <a:extLst>
              <a:ext uri="{FF2B5EF4-FFF2-40B4-BE49-F238E27FC236}">
                <a16:creationId xmlns:a16="http://schemas.microsoft.com/office/drawing/2014/main" id="{CBB7985F-25C3-3D01-8079-2AD4AE2DF6F9}"/>
              </a:ext>
            </a:extLst>
          </p:cNvPr>
          <p:cNvGrpSpPr/>
          <p:nvPr/>
        </p:nvGrpSpPr>
        <p:grpSpPr>
          <a:xfrm>
            <a:off x="298017" y="2677397"/>
            <a:ext cx="4338084" cy="400110"/>
            <a:chOff x="298017" y="1179820"/>
            <a:chExt cx="4338084" cy="400110"/>
          </a:xfrm>
        </p:grpSpPr>
        <p:sp>
          <p:nvSpPr>
            <p:cNvPr id="6" name="TextBox 5">
              <a:extLst>
                <a:ext uri="{FF2B5EF4-FFF2-40B4-BE49-F238E27FC236}">
                  <a16:creationId xmlns:a16="http://schemas.microsoft.com/office/drawing/2014/main" id="{79891BAE-7248-249F-C754-4DF3D0682BAE}"/>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NARROW RESULTS</a:t>
              </a:r>
            </a:p>
          </p:txBody>
        </p:sp>
        <p:cxnSp>
          <p:nvCxnSpPr>
            <p:cNvPr id="7" name="Straight Connector 6">
              <a:extLst>
                <a:ext uri="{FF2B5EF4-FFF2-40B4-BE49-F238E27FC236}">
                  <a16:creationId xmlns:a16="http://schemas.microsoft.com/office/drawing/2014/main" id="{FF7D6E65-B9C6-9DF1-6524-BF8A77914AD0}"/>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9" name="TextBox 8">
            <a:extLst>
              <a:ext uri="{FF2B5EF4-FFF2-40B4-BE49-F238E27FC236}">
                <a16:creationId xmlns:a16="http://schemas.microsoft.com/office/drawing/2014/main" id="{F3C20DA2-DC00-E65F-AD94-6A6C816BB5BE}"/>
              </a:ext>
            </a:extLst>
          </p:cNvPr>
          <p:cNvSpPr txBox="1"/>
          <p:nvPr/>
        </p:nvSpPr>
        <p:spPr>
          <a:xfrm>
            <a:off x="326101" y="327010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Limit by publication title, subjects, peer-reviewed journals, etc. </a:t>
            </a:r>
          </a:p>
        </p:txBody>
      </p:sp>
      <p:grpSp>
        <p:nvGrpSpPr>
          <p:cNvPr id="11" name="Group 10">
            <a:extLst>
              <a:ext uri="{FF2B5EF4-FFF2-40B4-BE49-F238E27FC236}">
                <a16:creationId xmlns:a16="http://schemas.microsoft.com/office/drawing/2014/main" id="{9CC55EA4-6ED6-8C7F-014C-5115A3956C36}"/>
              </a:ext>
            </a:extLst>
          </p:cNvPr>
          <p:cNvGrpSpPr/>
          <p:nvPr/>
        </p:nvGrpSpPr>
        <p:grpSpPr>
          <a:xfrm>
            <a:off x="298017" y="4310436"/>
            <a:ext cx="4338084" cy="400110"/>
            <a:chOff x="298017" y="1179820"/>
            <a:chExt cx="4338084" cy="400110"/>
          </a:xfrm>
        </p:grpSpPr>
        <p:sp>
          <p:nvSpPr>
            <p:cNvPr id="14" name="TextBox 13">
              <a:extLst>
                <a:ext uri="{FF2B5EF4-FFF2-40B4-BE49-F238E27FC236}">
                  <a16:creationId xmlns:a16="http://schemas.microsoft.com/office/drawing/2014/main" id="{8A2F1BC1-BB96-D665-4462-032EF69AED3E}"/>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VIEW INDIVIDUAL SOURCES</a:t>
              </a:r>
            </a:p>
          </p:txBody>
        </p:sp>
        <p:cxnSp>
          <p:nvCxnSpPr>
            <p:cNvPr id="16" name="Straight Connector 15">
              <a:extLst>
                <a:ext uri="{FF2B5EF4-FFF2-40B4-BE49-F238E27FC236}">
                  <a16:creationId xmlns:a16="http://schemas.microsoft.com/office/drawing/2014/main" id="{9FF846F4-BA20-7025-DCA4-5EE0438DF76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6BB4967A-8B5D-342A-4067-21B76DF39F0C}"/>
              </a:ext>
            </a:extLst>
          </p:cNvPr>
          <p:cNvSpPr txBox="1"/>
          <p:nvPr/>
        </p:nvSpPr>
        <p:spPr>
          <a:xfrm>
            <a:off x="393403" y="4964416"/>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See document information like date, publication, and word count before selecting it</a:t>
            </a:r>
          </a:p>
        </p:txBody>
      </p:sp>
      <p:pic>
        <p:nvPicPr>
          <p:cNvPr id="13" name="Picture 12">
            <a:extLst>
              <a:ext uri="{FF2B5EF4-FFF2-40B4-BE49-F238E27FC236}">
                <a16:creationId xmlns:a16="http://schemas.microsoft.com/office/drawing/2014/main" id="{6223E020-16D2-102C-6DFF-D56973F8A1C9}"/>
              </a:ext>
            </a:extLst>
          </p:cNvPr>
          <p:cNvPicPr>
            <a:picLocks noChangeAspect="1"/>
          </p:cNvPicPr>
          <p:nvPr/>
        </p:nvPicPr>
        <p:blipFill>
          <a:blip r:embed="rId3"/>
          <a:stretch>
            <a:fillRect/>
          </a:stretch>
        </p:blipFill>
        <p:spPr>
          <a:xfrm>
            <a:off x="4305878" y="919654"/>
            <a:ext cx="7664844" cy="5061210"/>
          </a:xfrm>
          <a:prstGeom prst="rect">
            <a:avLst/>
          </a:prstGeom>
          <a:ln>
            <a:solidFill>
              <a:schemeClr val="bg2">
                <a:lumMod val="75000"/>
              </a:schemeClr>
            </a:solidFill>
          </a:ln>
        </p:spPr>
      </p:pic>
      <p:pic>
        <p:nvPicPr>
          <p:cNvPr id="20" name="Picture 19">
            <a:extLst>
              <a:ext uri="{FF2B5EF4-FFF2-40B4-BE49-F238E27FC236}">
                <a16:creationId xmlns:a16="http://schemas.microsoft.com/office/drawing/2014/main" id="{AD9723DA-14CA-570F-AE77-8540B8628E6A}"/>
              </a:ext>
            </a:extLst>
          </p:cNvPr>
          <p:cNvPicPr>
            <a:picLocks noChangeAspect="1"/>
          </p:cNvPicPr>
          <p:nvPr/>
        </p:nvPicPr>
        <p:blipFill>
          <a:blip r:embed="rId4"/>
          <a:stretch>
            <a:fillRect/>
          </a:stretch>
        </p:blipFill>
        <p:spPr>
          <a:xfrm>
            <a:off x="4398267" y="3139587"/>
            <a:ext cx="6479860" cy="1370904"/>
          </a:xfrm>
          <a:prstGeom prst="rect">
            <a:avLst/>
          </a:prstGeom>
          <a:ln w="38100">
            <a:solidFill>
              <a:srgbClr val="DC4405"/>
            </a:solidFill>
          </a:ln>
        </p:spPr>
      </p:pic>
    </p:spTree>
    <p:extLst>
      <p:ext uri="{BB962C8B-B14F-4D97-AF65-F5344CB8AC3E}">
        <p14:creationId xmlns:p14="http://schemas.microsoft.com/office/powerpoint/2010/main" val="15111639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Straight Connector 28">
            <a:extLst>
              <a:ext uri="{FF2B5EF4-FFF2-40B4-BE49-F238E27FC236}">
                <a16:creationId xmlns:a16="http://schemas.microsoft.com/office/drawing/2014/main" id="{3ECC6BAF-06C6-B4EB-8DF9-7C20EE6DAD17}"/>
              </a:ext>
            </a:extLst>
          </p:cNvPr>
          <p:cNvCxnSpPr>
            <a:cxnSpLocks/>
          </p:cNvCxnSpPr>
          <p:nvPr/>
        </p:nvCxnSpPr>
        <p:spPr>
          <a:xfrm flipV="1">
            <a:off x="1116419" y="3161626"/>
            <a:ext cx="10078127" cy="81304"/>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CONTENT</a:t>
            </a:r>
          </a:p>
        </p:txBody>
      </p:sp>
      <p:sp>
        <p:nvSpPr>
          <p:cNvPr id="18" name="TextBox 17">
            <a:extLst>
              <a:ext uri="{FF2B5EF4-FFF2-40B4-BE49-F238E27FC236}">
                <a16:creationId xmlns:a16="http://schemas.microsoft.com/office/drawing/2014/main" id="{8D6579CB-76C5-6712-4341-631808754591}"/>
              </a:ext>
            </a:extLst>
          </p:cNvPr>
          <p:cNvSpPr txBox="1"/>
          <p:nvPr/>
        </p:nvSpPr>
        <p:spPr>
          <a:xfrm>
            <a:off x="765312" y="4022865"/>
            <a:ext cx="2014497" cy="646331"/>
          </a:xfrm>
          <a:prstGeom prst="rect">
            <a:avLst/>
          </a:prstGeom>
          <a:noFill/>
        </p:spPr>
        <p:txBody>
          <a:bodyPr wrap="square" rtlCol="0">
            <a:spAutoFit/>
          </a:bodyPr>
          <a:lstStyle/>
          <a:p>
            <a:pPr algn="ctr"/>
            <a:r>
              <a:rPr lang="en-US" dirty="0">
                <a:solidFill>
                  <a:schemeClr val="bg2">
                    <a:lumMod val="50000"/>
                  </a:schemeClr>
                </a:solidFill>
                <a:latin typeface="+mj-lt"/>
              </a:rPr>
              <a:t>Full-Text Reference Works</a:t>
            </a:r>
          </a:p>
        </p:txBody>
      </p:sp>
      <p:sp>
        <p:nvSpPr>
          <p:cNvPr id="20" name="TextBox 19">
            <a:extLst>
              <a:ext uri="{FF2B5EF4-FFF2-40B4-BE49-F238E27FC236}">
                <a16:creationId xmlns:a16="http://schemas.microsoft.com/office/drawing/2014/main" id="{4086A9CD-2652-A0B1-0B82-D457E8C394BB}"/>
              </a:ext>
            </a:extLst>
          </p:cNvPr>
          <p:cNvSpPr txBox="1"/>
          <p:nvPr/>
        </p:nvSpPr>
        <p:spPr>
          <a:xfrm>
            <a:off x="3726521" y="4177809"/>
            <a:ext cx="2014497" cy="369332"/>
          </a:xfrm>
          <a:prstGeom prst="rect">
            <a:avLst/>
          </a:prstGeom>
          <a:noFill/>
        </p:spPr>
        <p:txBody>
          <a:bodyPr wrap="square" rtlCol="0">
            <a:spAutoFit/>
          </a:bodyPr>
          <a:lstStyle/>
          <a:p>
            <a:pPr algn="ctr"/>
            <a:r>
              <a:rPr lang="en-US" dirty="0">
                <a:solidFill>
                  <a:schemeClr val="bg2">
                    <a:lumMod val="50000"/>
                  </a:schemeClr>
                </a:solidFill>
                <a:latin typeface="+mj-lt"/>
              </a:rPr>
              <a:t>Spanish Editions</a:t>
            </a:r>
          </a:p>
        </p:txBody>
      </p:sp>
      <p:sp>
        <p:nvSpPr>
          <p:cNvPr id="22" name="TextBox 21">
            <a:extLst>
              <a:ext uri="{FF2B5EF4-FFF2-40B4-BE49-F238E27FC236}">
                <a16:creationId xmlns:a16="http://schemas.microsoft.com/office/drawing/2014/main" id="{5523DBC7-FC47-F682-913E-D16297CE996E}"/>
              </a:ext>
            </a:extLst>
          </p:cNvPr>
          <p:cNvSpPr txBox="1"/>
          <p:nvPr/>
        </p:nvSpPr>
        <p:spPr>
          <a:xfrm>
            <a:off x="7271867" y="4133719"/>
            <a:ext cx="846221" cy="369332"/>
          </a:xfrm>
          <a:prstGeom prst="rect">
            <a:avLst/>
          </a:prstGeom>
          <a:noFill/>
        </p:spPr>
        <p:txBody>
          <a:bodyPr wrap="square" rtlCol="0">
            <a:spAutoFit/>
          </a:bodyPr>
          <a:lstStyle/>
          <a:p>
            <a:r>
              <a:rPr lang="en-US" dirty="0">
                <a:solidFill>
                  <a:schemeClr val="bg2">
                    <a:lumMod val="50000"/>
                  </a:schemeClr>
                </a:solidFill>
                <a:latin typeface="+mj-lt"/>
              </a:rPr>
              <a:t>NEWS</a:t>
            </a:r>
          </a:p>
        </p:txBody>
      </p:sp>
      <p:sp>
        <p:nvSpPr>
          <p:cNvPr id="23" name="TextBox 22">
            <a:extLst>
              <a:ext uri="{FF2B5EF4-FFF2-40B4-BE49-F238E27FC236}">
                <a16:creationId xmlns:a16="http://schemas.microsoft.com/office/drawing/2014/main" id="{8687831D-93D6-1726-53C2-7A16414CD1FE}"/>
              </a:ext>
            </a:extLst>
          </p:cNvPr>
          <p:cNvSpPr txBox="1"/>
          <p:nvPr/>
        </p:nvSpPr>
        <p:spPr>
          <a:xfrm>
            <a:off x="9795417" y="4078637"/>
            <a:ext cx="1642263" cy="646331"/>
          </a:xfrm>
          <a:prstGeom prst="rect">
            <a:avLst/>
          </a:prstGeom>
          <a:noFill/>
        </p:spPr>
        <p:txBody>
          <a:bodyPr wrap="square" rtlCol="0">
            <a:spAutoFit/>
          </a:bodyPr>
          <a:lstStyle/>
          <a:p>
            <a:pPr algn="ctr"/>
            <a:r>
              <a:rPr lang="en-US" dirty="0">
                <a:solidFill>
                  <a:schemeClr val="bg2">
                    <a:lumMod val="50000"/>
                  </a:schemeClr>
                </a:solidFill>
                <a:latin typeface="+mj-lt"/>
              </a:rPr>
              <a:t>MULTIMEDIA MATERIALS</a:t>
            </a:r>
          </a:p>
        </p:txBody>
      </p:sp>
      <p:grpSp>
        <p:nvGrpSpPr>
          <p:cNvPr id="45" name="Group 44">
            <a:extLst>
              <a:ext uri="{FF2B5EF4-FFF2-40B4-BE49-F238E27FC236}">
                <a16:creationId xmlns:a16="http://schemas.microsoft.com/office/drawing/2014/main" id="{B6E6231B-47F2-4524-2787-EF97299B3559}"/>
              </a:ext>
            </a:extLst>
          </p:cNvPr>
          <p:cNvGrpSpPr/>
          <p:nvPr/>
        </p:nvGrpSpPr>
        <p:grpSpPr>
          <a:xfrm>
            <a:off x="991068" y="2295072"/>
            <a:ext cx="1562986" cy="1562986"/>
            <a:chOff x="435070" y="2295072"/>
            <a:chExt cx="1562986" cy="1562986"/>
          </a:xfrm>
        </p:grpSpPr>
        <p:sp>
          <p:nvSpPr>
            <p:cNvPr id="13" name="Oval 12">
              <a:extLst>
                <a:ext uri="{FF2B5EF4-FFF2-40B4-BE49-F238E27FC236}">
                  <a16:creationId xmlns:a16="http://schemas.microsoft.com/office/drawing/2014/main" id="{7F548496-9420-91C4-D14A-70832492F86C}"/>
                </a:ext>
              </a:extLst>
            </p:cNvPr>
            <p:cNvSpPr/>
            <p:nvPr/>
          </p:nvSpPr>
          <p:spPr>
            <a:xfrm>
              <a:off x="435070" y="2295072"/>
              <a:ext cx="1562986" cy="156298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Graphic 33" descr="Checklist with solid fill">
              <a:extLst>
                <a:ext uri="{FF2B5EF4-FFF2-40B4-BE49-F238E27FC236}">
                  <a16:creationId xmlns:a16="http://schemas.microsoft.com/office/drawing/2014/main" id="{5EB6E56F-FC72-E47F-4F5C-A37642D8A2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363" y="2619365"/>
              <a:ext cx="914400" cy="914400"/>
            </a:xfrm>
            <a:prstGeom prst="rect">
              <a:avLst/>
            </a:prstGeom>
          </p:spPr>
        </p:pic>
      </p:grpSp>
      <p:grpSp>
        <p:nvGrpSpPr>
          <p:cNvPr id="46" name="Group 45">
            <a:extLst>
              <a:ext uri="{FF2B5EF4-FFF2-40B4-BE49-F238E27FC236}">
                <a16:creationId xmlns:a16="http://schemas.microsoft.com/office/drawing/2014/main" id="{6BCC27C9-F63B-05EA-5961-B91B9274CCC6}"/>
              </a:ext>
            </a:extLst>
          </p:cNvPr>
          <p:cNvGrpSpPr/>
          <p:nvPr/>
        </p:nvGrpSpPr>
        <p:grpSpPr>
          <a:xfrm>
            <a:off x="3952277" y="2295072"/>
            <a:ext cx="1562986" cy="1562986"/>
            <a:chOff x="2932087" y="2295072"/>
            <a:chExt cx="1562986" cy="1562986"/>
          </a:xfrm>
        </p:grpSpPr>
        <p:sp>
          <p:nvSpPr>
            <p:cNvPr id="25" name="Oval 24">
              <a:extLst>
                <a:ext uri="{FF2B5EF4-FFF2-40B4-BE49-F238E27FC236}">
                  <a16:creationId xmlns:a16="http://schemas.microsoft.com/office/drawing/2014/main" id="{5E59C4E5-7C62-9801-32C3-38AB0557AB6C}"/>
                </a:ext>
              </a:extLst>
            </p:cNvPr>
            <p:cNvSpPr/>
            <p:nvPr/>
          </p:nvSpPr>
          <p:spPr>
            <a:xfrm>
              <a:off x="2932087" y="2295072"/>
              <a:ext cx="1562986" cy="1562986"/>
            </a:xfrm>
            <a:prstGeom prst="ellipse">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Graphic 35" descr="Document with solid fill">
              <a:extLst>
                <a:ext uri="{FF2B5EF4-FFF2-40B4-BE49-F238E27FC236}">
                  <a16:creationId xmlns:a16="http://schemas.microsoft.com/office/drawing/2014/main" id="{471B59E8-002C-3A1C-9D06-AE630C2E995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269322" y="2598099"/>
              <a:ext cx="914400" cy="914400"/>
            </a:xfrm>
            <a:prstGeom prst="rect">
              <a:avLst/>
            </a:prstGeom>
          </p:spPr>
        </p:pic>
      </p:grpSp>
      <p:grpSp>
        <p:nvGrpSpPr>
          <p:cNvPr id="48" name="Group 47">
            <a:extLst>
              <a:ext uri="{FF2B5EF4-FFF2-40B4-BE49-F238E27FC236}">
                <a16:creationId xmlns:a16="http://schemas.microsoft.com/office/drawing/2014/main" id="{D5DD558A-89CA-D1B4-8644-D0C1B562D569}"/>
              </a:ext>
            </a:extLst>
          </p:cNvPr>
          <p:cNvGrpSpPr/>
          <p:nvPr/>
        </p:nvGrpSpPr>
        <p:grpSpPr>
          <a:xfrm>
            <a:off x="9874694" y="2295072"/>
            <a:ext cx="1562986" cy="1562986"/>
            <a:chOff x="7940605" y="2295072"/>
            <a:chExt cx="1562986" cy="1562986"/>
          </a:xfrm>
        </p:grpSpPr>
        <p:sp>
          <p:nvSpPr>
            <p:cNvPr id="26" name="Oval 25">
              <a:extLst>
                <a:ext uri="{FF2B5EF4-FFF2-40B4-BE49-F238E27FC236}">
                  <a16:creationId xmlns:a16="http://schemas.microsoft.com/office/drawing/2014/main" id="{910C8FCC-B261-0680-9BD0-4FC02D0F7B52}"/>
                </a:ext>
              </a:extLst>
            </p:cNvPr>
            <p:cNvSpPr/>
            <p:nvPr/>
          </p:nvSpPr>
          <p:spPr>
            <a:xfrm>
              <a:off x="7940605" y="2295072"/>
              <a:ext cx="1562986" cy="1562986"/>
            </a:xfrm>
            <a:prstGeom prst="ellipse">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2" name="Graphic 41" descr="Newspaper with solid fill">
              <a:extLst>
                <a:ext uri="{FF2B5EF4-FFF2-40B4-BE49-F238E27FC236}">
                  <a16:creationId xmlns:a16="http://schemas.microsoft.com/office/drawing/2014/main" id="{9DAA713C-E533-35DB-7210-92509D00B7C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64898" y="2640628"/>
              <a:ext cx="914400" cy="914400"/>
            </a:xfrm>
            <a:prstGeom prst="rect">
              <a:avLst/>
            </a:prstGeom>
          </p:spPr>
        </p:pic>
      </p:grpSp>
      <p:grpSp>
        <p:nvGrpSpPr>
          <p:cNvPr id="49" name="Group 48">
            <a:extLst>
              <a:ext uri="{FF2B5EF4-FFF2-40B4-BE49-F238E27FC236}">
                <a16:creationId xmlns:a16="http://schemas.microsoft.com/office/drawing/2014/main" id="{EC59B62F-E021-CC62-F486-73D5AF72F111}"/>
              </a:ext>
            </a:extLst>
          </p:cNvPr>
          <p:cNvGrpSpPr/>
          <p:nvPr/>
        </p:nvGrpSpPr>
        <p:grpSpPr>
          <a:xfrm>
            <a:off x="6913485" y="2300388"/>
            <a:ext cx="1562986" cy="1562986"/>
            <a:chOff x="10234676" y="2295072"/>
            <a:chExt cx="1562986" cy="1562986"/>
          </a:xfrm>
        </p:grpSpPr>
        <p:sp>
          <p:nvSpPr>
            <p:cNvPr id="27" name="Oval 26">
              <a:extLst>
                <a:ext uri="{FF2B5EF4-FFF2-40B4-BE49-F238E27FC236}">
                  <a16:creationId xmlns:a16="http://schemas.microsoft.com/office/drawing/2014/main" id="{2C821A9F-3CFA-6F90-D101-5D712154AB36}"/>
                </a:ext>
              </a:extLst>
            </p:cNvPr>
            <p:cNvSpPr/>
            <p:nvPr/>
          </p:nvSpPr>
          <p:spPr>
            <a:xfrm>
              <a:off x="10234676" y="2295072"/>
              <a:ext cx="1562986" cy="1562986"/>
            </a:xfrm>
            <a:prstGeom prst="ellipse">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4" name="Graphic 43" descr="Play with solid fill">
              <a:extLst>
                <a:ext uri="{FF2B5EF4-FFF2-40B4-BE49-F238E27FC236}">
                  <a16:creationId xmlns:a16="http://schemas.microsoft.com/office/drawing/2014/main" id="{305B8CC5-FFD0-523A-A824-9F36981EAF5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673436" y="2619365"/>
              <a:ext cx="914400" cy="914400"/>
            </a:xfrm>
            <a:prstGeom prst="rect">
              <a:avLst/>
            </a:prstGeom>
          </p:spPr>
        </p:pic>
      </p:grpSp>
    </p:spTree>
    <p:extLst>
      <p:ext uri="{BB962C8B-B14F-4D97-AF65-F5344CB8AC3E}">
        <p14:creationId xmlns:p14="http://schemas.microsoft.com/office/powerpoint/2010/main" val="20056524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CONTENT: FULL-TEXT REFERENCE WORKS</a:t>
            </a:r>
          </a:p>
        </p:txBody>
      </p:sp>
      <p:sp>
        <p:nvSpPr>
          <p:cNvPr id="18" name="TextBox 17">
            <a:extLst>
              <a:ext uri="{FF2B5EF4-FFF2-40B4-BE49-F238E27FC236}">
                <a16:creationId xmlns:a16="http://schemas.microsoft.com/office/drawing/2014/main" id="{8D6579CB-76C5-6712-4341-631808754591}"/>
              </a:ext>
            </a:extLst>
          </p:cNvPr>
          <p:cNvSpPr txBox="1"/>
          <p:nvPr/>
        </p:nvSpPr>
        <p:spPr>
          <a:xfrm>
            <a:off x="1942490" y="1448676"/>
            <a:ext cx="275443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rgbClr val="E7E6E6">
                    <a:lumMod val="50000"/>
                  </a:srgbClr>
                </a:solidFill>
                <a:latin typeface="Open Sans"/>
              </a:rPr>
              <a:t>Full-Text Reference Works</a:t>
            </a:r>
            <a:endPar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endParaRPr>
          </a:p>
        </p:txBody>
      </p:sp>
      <p:grpSp>
        <p:nvGrpSpPr>
          <p:cNvPr id="45" name="Group 44">
            <a:extLst>
              <a:ext uri="{FF2B5EF4-FFF2-40B4-BE49-F238E27FC236}">
                <a16:creationId xmlns:a16="http://schemas.microsoft.com/office/drawing/2014/main" id="{B6E6231B-47F2-4524-2787-EF97299B3559}"/>
              </a:ext>
            </a:extLst>
          </p:cNvPr>
          <p:cNvGrpSpPr/>
          <p:nvPr/>
        </p:nvGrpSpPr>
        <p:grpSpPr>
          <a:xfrm>
            <a:off x="462337" y="1509601"/>
            <a:ext cx="1225817" cy="1225817"/>
            <a:chOff x="435070" y="2295072"/>
            <a:chExt cx="1562986" cy="1562986"/>
          </a:xfrm>
        </p:grpSpPr>
        <p:sp>
          <p:nvSpPr>
            <p:cNvPr id="13" name="Oval 12">
              <a:extLst>
                <a:ext uri="{FF2B5EF4-FFF2-40B4-BE49-F238E27FC236}">
                  <a16:creationId xmlns:a16="http://schemas.microsoft.com/office/drawing/2014/main" id="{7F548496-9420-91C4-D14A-70832492F86C}"/>
                </a:ext>
              </a:extLst>
            </p:cNvPr>
            <p:cNvSpPr/>
            <p:nvPr/>
          </p:nvSpPr>
          <p:spPr>
            <a:xfrm>
              <a:off x="435070" y="2295072"/>
              <a:ext cx="1562986" cy="1562986"/>
            </a:xfrm>
            <a:prstGeom prst="ellipse">
              <a:avLst/>
            </a:prstGeom>
            <a:solidFill>
              <a:srgbClr val="94A5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pic>
          <p:nvPicPr>
            <p:cNvPr id="34" name="Graphic 33" descr="Checklist with solid fill">
              <a:extLst>
                <a:ext uri="{FF2B5EF4-FFF2-40B4-BE49-F238E27FC236}">
                  <a16:creationId xmlns:a16="http://schemas.microsoft.com/office/drawing/2014/main" id="{5EB6E56F-FC72-E47F-4F5C-A37642D8A2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59363" y="2619365"/>
              <a:ext cx="914400" cy="914400"/>
            </a:xfrm>
            <a:prstGeom prst="rect">
              <a:avLst/>
            </a:prstGeom>
          </p:spPr>
        </p:pic>
      </p:grpSp>
      <p:cxnSp>
        <p:nvCxnSpPr>
          <p:cNvPr id="5" name="Straight Connector 4">
            <a:extLst>
              <a:ext uri="{FF2B5EF4-FFF2-40B4-BE49-F238E27FC236}">
                <a16:creationId xmlns:a16="http://schemas.microsoft.com/office/drawing/2014/main" id="{2B129A2D-39BA-3AAD-DC30-D23865CBF447}"/>
              </a:ext>
            </a:extLst>
          </p:cNvPr>
          <p:cNvCxnSpPr/>
          <p:nvPr/>
        </p:nvCxnSpPr>
        <p:spPr>
          <a:xfrm>
            <a:off x="1965556" y="2312638"/>
            <a:ext cx="2906472" cy="0"/>
          </a:xfrm>
          <a:prstGeom prst="line">
            <a:avLst/>
          </a:prstGeom>
          <a:ln w="28575">
            <a:solidFill>
              <a:srgbClr val="94A54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965556" y="2456902"/>
            <a:ext cx="2906472" cy="2862322"/>
          </a:xfrm>
          <a:prstGeom prst="rect">
            <a:avLst/>
          </a:prstGeom>
          <a:noFill/>
        </p:spPr>
        <p:txBody>
          <a:bodyPr wrap="square" rtlCol="0">
            <a:spAutoFit/>
          </a:bodyPr>
          <a:lstStyle/>
          <a:p>
            <a:r>
              <a:rPr lang="en-US" dirty="0">
                <a:solidFill>
                  <a:srgbClr val="003865"/>
                </a:solidFill>
                <a:latin typeface="+mj-lt"/>
              </a:rPr>
              <a:t> A broad collection of premier full-text reference works, including Gale exclusives such as </a:t>
            </a:r>
            <a:r>
              <a:rPr lang="en-US" i="1" dirty="0">
                <a:solidFill>
                  <a:srgbClr val="003865"/>
                </a:solidFill>
                <a:latin typeface="+mj-lt"/>
              </a:rPr>
              <a:t>The Gale Encyclopedia of Medicine, The Gale Encyclopedia of Surgery and Medical Tests, and The Gale Encyclopedia of Diets</a:t>
            </a:r>
            <a:endParaRPr lang="en-US" dirty="0">
              <a:solidFill>
                <a:srgbClr val="003865"/>
              </a:solidFill>
              <a:latin typeface="+mj-lt"/>
            </a:endParaRPr>
          </a:p>
        </p:txBody>
      </p:sp>
      <p:pic>
        <p:nvPicPr>
          <p:cNvPr id="7" name="Picture 6">
            <a:extLst>
              <a:ext uri="{FF2B5EF4-FFF2-40B4-BE49-F238E27FC236}">
                <a16:creationId xmlns:a16="http://schemas.microsoft.com/office/drawing/2014/main" id="{EF65D8C6-1152-E7C7-1942-4235D3A7AF0E}"/>
              </a:ext>
            </a:extLst>
          </p:cNvPr>
          <p:cNvPicPr>
            <a:picLocks noChangeAspect="1"/>
          </p:cNvPicPr>
          <p:nvPr/>
        </p:nvPicPr>
        <p:blipFill>
          <a:blip r:embed="rId5"/>
          <a:stretch>
            <a:fillRect/>
          </a:stretch>
        </p:blipFill>
        <p:spPr>
          <a:xfrm>
            <a:off x="5326925" y="1212112"/>
            <a:ext cx="6402738" cy="4274288"/>
          </a:xfrm>
          <a:prstGeom prst="rect">
            <a:avLst/>
          </a:prstGeom>
          <a:ln>
            <a:solidFill>
              <a:schemeClr val="bg2">
                <a:lumMod val="75000"/>
              </a:schemeClr>
            </a:solidFill>
          </a:ln>
        </p:spPr>
      </p:pic>
    </p:spTree>
    <p:extLst>
      <p:ext uri="{BB962C8B-B14F-4D97-AF65-F5344CB8AC3E}">
        <p14:creationId xmlns:p14="http://schemas.microsoft.com/office/powerpoint/2010/main" val="6153063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C35EB95-D94E-D40C-CF6E-B3DA7B52FBB7}"/>
              </a:ext>
            </a:extLst>
          </p:cNvPr>
          <p:cNvGrpSpPr/>
          <p:nvPr/>
        </p:nvGrpSpPr>
        <p:grpSpPr>
          <a:xfrm>
            <a:off x="462337" y="1509600"/>
            <a:ext cx="1225817" cy="1225817"/>
            <a:chOff x="2932087" y="2295072"/>
            <a:chExt cx="1562986" cy="1562986"/>
          </a:xfrm>
        </p:grpSpPr>
        <p:sp>
          <p:nvSpPr>
            <p:cNvPr id="7" name="Oval 6">
              <a:extLst>
                <a:ext uri="{FF2B5EF4-FFF2-40B4-BE49-F238E27FC236}">
                  <a16:creationId xmlns:a16="http://schemas.microsoft.com/office/drawing/2014/main" id="{E05FB922-512A-FF8F-4E44-90B420757072}"/>
                </a:ext>
              </a:extLst>
            </p:cNvPr>
            <p:cNvSpPr/>
            <p:nvPr/>
          </p:nvSpPr>
          <p:spPr>
            <a:xfrm>
              <a:off x="2932087" y="2295072"/>
              <a:ext cx="1562986" cy="1562986"/>
            </a:xfrm>
            <a:prstGeom prst="ellipse">
              <a:avLst/>
            </a:prstGeom>
            <a:solidFill>
              <a:srgbClr val="0085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Document with solid fill">
              <a:extLst>
                <a:ext uri="{FF2B5EF4-FFF2-40B4-BE49-F238E27FC236}">
                  <a16:creationId xmlns:a16="http://schemas.microsoft.com/office/drawing/2014/main" id="{B5BF20D2-DCB4-DA72-AF9B-367230D8977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269322" y="2598099"/>
              <a:ext cx="914400" cy="914400"/>
            </a:xfrm>
            <a:prstGeom prst="rect">
              <a:avLst/>
            </a:prstGeom>
          </p:spPr>
        </p:pic>
      </p:gr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CONTENT: SPANISH EDITIONS</a:t>
            </a:r>
          </a:p>
        </p:txBody>
      </p:sp>
      <p:sp>
        <p:nvSpPr>
          <p:cNvPr id="18" name="TextBox 17">
            <a:extLst>
              <a:ext uri="{FF2B5EF4-FFF2-40B4-BE49-F238E27FC236}">
                <a16:creationId xmlns:a16="http://schemas.microsoft.com/office/drawing/2014/main" id="{8D6579CB-76C5-6712-4341-631808754591}"/>
              </a:ext>
            </a:extLst>
          </p:cNvPr>
          <p:cNvSpPr txBox="1"/>
          <p:nvPr/>
        </p:nvSpPr>
        <p:spPr>
          <a:xfrm>
            <a:off x="1944982" y="1782575"/>
            <a:ext cx="27544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Spanish Editions</a:t>
            </a:r>
          </a:p>
        </p:txBody>
      </p:sp>
      <p:cxnSp>
        <p:nvCxnSpPr>
          <p:cNvPr id="5" name="Straight Connector 4">
            <a:extLst>
              <a:ext uri="{FF2B5EF4-FFF2-40B4-BE49-F238E27FC236}">
                <a16:creationId xmlns:a16="http://schemas.microsoft.com/office/drawing/2014/main" id="{2B129A2D-39BA-3AAD-DC30-D23865CBF447}"/>
              </a:ext>
            </a:extLst>
          </p:cNvPr>
          <p:cNvCxnSpPr/>
          <p:nvPr/>
        </p:nvCxnSpPr>
        <p:spPr>
          <a:xfrm>
            <a:off x="1945008" y="2354383"/>
            <a:ext cx="2906472" cy="0"/>
          </a:xfrm>
          <a:prstGeom prst="line">
            <a:avLst/>
          </a:prstGeom>
          <a:ln w="28575">
            <a:solidFill>
              <a:srgbClr val="0085CA"/>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944091" y="2520769"/>
            <a:ext cx="2906472" cy="230832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Use the filter results tool to find Spanish language content. Browse reference content, news, videos, magazines, and academic journals in Spanish.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Open Sans"/>
            </a:endParaRPr>
          </a:p>
        </p:txBody>
      </p:sp>
      <p:pic>
        <p:nvPicPr>
          <p:cNvPr id="10" name="Picture 9">
            <a:extLst>
              <a:ext uri="{FF2B5EF4-FFF2-40B4-BE49-F238E27FC236}">
                <a16:creationId xmlns:a16="http://schemas.microsoft.com/office/drawing/2014/main" id="{E2818433-A09C-67E3-C434-61EED4BD293B}"/>
              </a:ext>
            </a:extLst>
          </p:cNvPr>
          <p:cNvPicPr>
            <a:picLocks noChangeAspect="1"/>
          </p:cNvPicPr>
          <p:nvPr/>
        </p:nvPicPr>
        <p:blipFill>
          <a:blip r:embed="rId5"/>
          <a:stretch>
            <a:fillRect/>
          </a:stretch>
        </p:blipFill>
        <p:spPr>
          <a:xfrm>
            <a:off x="5458708" y="1289881"/>
            <a:ext cx="6424357" cy="4278237"/>
          </a:xfrm>
          <a:prstGeom prst="rect">
            <a:avLst/>
          </a:prstGeom>
          <a:ln>
            <a:solidFill>
              <a:schemeClr val="bg2">
                <a:lumMod val="75000"/>
              </a:schemeClr>
            </a:solidFill>
          </a:ln>
        </p:spPr>
      </p:pic>
    </p:spTree>
    <p:extLst>
      <p:ext uri="{BB962C8B-B14F-4D97-AF65-F5344CB8AC3E}">
        <p14:creationId xmlns:p14="http://schemas.microsoft.com/office/powerpoint/2010/main" val="4145364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AAA3782-7CD2-8044-5A88-A677BA840D7D}"/>
              </a:ext>
            </a:extLst>
          </p:cNvPr>
          <p:cNvGrpSpPr/>
          <p:nvPr/>
        </p:nvGrpSpPr>
        <p:grpSpPr>
          <a:xfrm>
            <a:off x="462335" y="1524086"/>
            <a:ext cx="1225817" cy="1225817"/>
            <a:chOff x="7940605" y="2295072"/>
            <a:chExt cx="1562986" cy="1562986"/>
          </a:xfrm>
        </p:grpSpPr>
        <p:sp>
          <p:nvSpPr>
            <p:cNvPr id="7" name="Oval 6">
              <a:extLst>
                <a:ext uri="{FF2B5EF4-FFF2-40B4-BE49-F238E27FC236}">
                  <a16:creationId xmlns:a16="http://schemas.microsoft.com/office/drawing/2014/main" id="{102D7932-F9E7-942A-C1C4-9C165E1BCE31}"/>
                </a:ext>
              </a:extLst>
            </p:cNvPr>
            <p:cNvSpPr/>
            <p:nvPr/>
          </p:nvSpPr>
          <p:spPr>
            <a:xfrm>
              <a:off x="7940605" y="2295072"/>
              <a:ext cx="1562986" cy="1562986"/>
            </a:xfrm>
            <a:prstGeom prst="ellipse">
              <a:avLst/>
            </a:prstGeom>
            <a:solidFill>
              <a:srgbClr val="00B0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Newspaper with solid fill">
              <a:extLst>
                <a:ext uri="{FF2B5EF4-FFF2-40B4-BE49-F238E27FC236}">
                  <a16:creationId xmlns:a16="http://schemas.microsoft.com/office/drawing/2014/main" id="{E4D72AD5-9F88-B65E-1F3E-A4F87C9003C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64898" y="2640628"/>
              <a:ext cx="914400" cy="914400"/>
            </a:xfrm>
            <a:prstGeom prst="rect">
              <a:avLst/>
            </a:prstGeom>
          </p:spPr>
        </p:pic>
      </p:gr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CONTENT: NEWS</a:t>
            </a:r>
          </a:p>
        </p:txBody>
      </p:sp>
      <p:sp>
        <p:nvSpPr>
          <p:cNvPr id="18" name="TextBox 17">
            <a:extLst>
              <a:ext uri="{FF2B5EF4-FFF2-40B4-BE49-F238E27FC236}">
                <a16:creationId xmlns:a16="http://schemas.microsoft.com/office/drawing/2014/main" id="{8D6579CB-76C5-6712-4341-631808754591}"/>
              </a:ext>
            </a:extLst>
          </p:cNvPr>
          <p:cNvSpPr txBox="1"/>
          <p:nvPr/>
        </p:nvSpPr>
        <p:spPr>
          <a:xfrm>
            <a:off x="1860738" y="1720391"/>
            <a:ext cx="27544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NEWS</a:t>
            </a:r>
          </a:p>
        </p:txBody>
      </p:sp>
      <p:cxnSp>
        <p:nvCxnSpPr>
          <p:cNvPr id="5" name="Straight Connector 4">
            <a:extLst>
              <a:ext uri="{FF2B5EF4-FFF2-40B4-BE49-F238E27FC236}">
                <a16:creationId xmlns:a16="http://schemas.microsoft.com/office/drawing/2014/main" id="{2B129A2D-39BA-3AAD-DC30-D23865CBF447}"/>
              </a:ext>
            </a:extLst>
          </p:cNvPr>
          <p:cNvCxnSpPr/>
          <p:nvPr/>
        </p:nvCxnSpPr>
        <p:spPr>
          <a:xfrm>
            <a:off x="1965556" y="2182056"/>
            <a:ext cx="2906472" cy="0"/>
          </a:xfrm>
          <a:prstGeom prst="line">
            <a:avLst/>
          </a:prstGeom>
          <a:ln w="28575">
            <a:solidFill>
              <a:srgbClr val="00B093"/>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965556" y="2307835"/>
            <a:ext cx="2906472" cy="369331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Provide recent coverage, in-depth analysis, and both real-world and academic perspectives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New content is being added daily from key publishers including </a:t>
            </a:r>
            <a:r>
              <a:rPr kumimoji="0" lang="en-US" sz="1800" b="0" i="1" u="none" strike="noStrike" kern="1200" cap="none" spc="0" normalizeH="0" baseline="0" noProof="0" dirty="0">
                <a:ln>
                  <a:noFill/>
                </a:ln>
                <a:solidFill>
                  <a:srgbClr val="003865"/>
                </a:solidFill>
                <a:effectLst/>
                <a:uLnTx/>
                <a:uFillTx/>
                <a:latin typeface="Open Sans"/>
                <a:ea typeface="+mn-ea"/>
                <a:cs typeface="+mn-cs"/>
              </a:rPr>
              <a:t>The Mayo Clinic Health and Information Library,</a:t>
            </a:r>
            <a:r>
              <a:rPr kumimoji="0" lang="en-US" sz="1800" b="0" i="0" u="none" strike="noStrike" kern="1200" cap="none" spc="0" normalizeH="0" baseline="0" noProof="0" dirty="0">
                <a:ln>
                  <a:noFill/>
                </a:ln>
                <a:solidFill>
                  <a:srgbClr val="003865"/>
                </a:solidFill>
                <a:effectLst/>
                <a:uLnTx/>
                <a:uFillTx/>
                <a:latin typeface="Open Sans"/>
                <a:ea typeface="+mn-ea"/>
                <a:cs typeface="+mn-cs"/>
              </a:rPr>
              <a:t> </a:t>
            </a:r>
            <a:r>
              <a:rPr kumimoji="0" lang="en-US" sz="1800" b="0" i="1" u="none" strike="noStrike" kern="1200" cap="none" spc="0" normalizeH="0" baseline="0" noProof="0" dirty="0">
                <a:ln>
                  <a:noFill/>
                </a:ln>
                <a:solidFill>
                  <a:srgbClr val="003865"/>
                </a:solidFill>
                <a:effectLst/>
                <a:uLnTx/>
                <a:uFillTx/>
                <a:latin typeface="Open Sans"/>
                <a:ea typeface="+mn-ea"/>
                <a:cs typeface="+mn-cs"/>
              </a:rPr>
              <a:t>The Washington Post</a:t>
            </a:r>
            <a:r>
              <a:rPr kumimoji="0" lang="en-US" sz="1800" b="0" i="0" u="none" strike="noStrike" kern="1200" cap="none" spc="0" normalizeH="0" baseline="0" noProof="0" dirty="0">
                <a:ln>
                  <a:noFill/>
                </a:ln>
                <a:solidFill>
                  <a:srgbClr val="003865"/>
                </a:solidFill>
                <a:effectLst/>
                <a:uLnTx/>
                <a:uFillTx/>
                <a:latin typeface="Open Sans"/>
                <a:ea typeface="+mn-ea"/>
                <a:cs typeface="+mn-cs"/>
              </a:rPr>
              <a:t>, </a:t>
            </a:r>
            <a:r>
              <a:rPr kumimoji="0" lang="en-US" sz="1800" b="0" i="1" u="none" strike="noStrike" kern="1200" cap="none" spc="0" normalizeH="0" baseline="0" noProof="0" dirty="0">
                <a:ln>
                  <a:noFill/>
                </a:ln>
                <a:solidFill>
                  <a:srgbClr val="003865"/>
                </a:solidFill>
                <a:effectLst/>
                <a:uLnTx/>
                <a:uFillTx/>
                <a:latin typeface="Open Sans"/>
                <a:ea typeface="+mn-ea"/>
                <a:cs typeface="+mn-cs"/>
              </a:rPr>
              <a:t>The New York Times, and Pediatrics Week.</a:t>
            </a:r>
          </a:p>
        </p:txBody>
      </p:sp>
      <p:pic>
        <p:nvPicPr>
          <p:cNvPr id="10" name="Picture 9">
            <a:extLst>
              <a:ext uri="{FF2B5EF4-FFF2-40B4-BE49-F238E27FC236}">
                <a16:creationId xmlns:a16="http://schemas.microsoft.com/office/drawing/2014/main" id="{54F5EE5E-4EEC-9535-AB12-8295376A476A}"/>
              </a:ext>
            </a:extLst>
          </p:cNvPr>
          <p:cNvPicPr>
            <a:picLocks noChangeAspect="1"/>
          </p:cNvPicPr>
          <p:nvPr/>
        </p:nvPicPr>
        <p:blipFill>
          <a:blip r:embed="rId5"/>
          <a:stretch>
            <a:fillRect/>
          </a:stretch>
        </p:blipFill>
        <p:spPr>
          <a:xfrm>
            <a:off x="5519855" y="1052623"/>
            <a:ext cx="5955474" cy="3870251"/>
          </a:xfrm>
          <a:prstGeom prst="rect">
            <a:avLst/>
          </a:prstGeom>
          <a:ln>
            <a:solidFill>
              <a:schemeClr val="bg2">
                <a:lumMod val="75000"/>
              </a:schemeClr>
            </a:solidFill>
          </a:ln>
        </p:spPr>
      </p:pic>
    </p:spTree>
    <p:extLst>
      <p:ext uri="{BB962C8B-B14F-4D97-AF65-F5344CB8AC3E}">
        <p14:creationId xmlns:p14="http://schemas.microsoft.com/office/powerpoint/2010/main" val="34986702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0FB9957-79E1-AC4F-A71E-047BCBFA91F4}"/>
              </a:ext>
            </a:extLst>
          </p:cNvPr>
          <p:cNvGrpSpPr/>
          <p:nvPr/>
        </p:nvGrpSpPr>
        <p:grpSpPr>
          <a:xfrm>
            <a:off x="462334" y="1524086"/>
            <a:ext cx="1225817" cy="1225817"/>
            <a:chOff x="10234676" y="2295072"/>
            <a:chExt cx="1562986" cy="1562986"/>
          </a:xfrm>
        </p:grpSpPr>
        <p:sp>
          <p:nvSpPr>
            <p:cNvPr id="10" name="Oval 9">
              <a:extLst>
                <a:ext uri="{FF2B5EF4-FFF2-40B4-BE49-F238E27FC236}">
                  <a16:creationId xmlns:a16="http://schemas.microsoft.com/office/drawing/2014/main" id="{F5DFDB2A-CB16-B454-83BC-712D59FF761F}"/>
                </a:ext>
              </a:extLst>
            </p:cNvPr>
            <p:cNvSpPr/>
            <p:nvPr/>
          </p:nvSpPr>
          <p:spPr>
            <a:xfrm>
              <a:off x="10234676" y="2295072"/>
              <a:ext cx="1562986" cy="1562986"/>
            </a:xfrm>
            <a:prstGeom prst="ellipse">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Graphic 10" descr="Play with solid fill">
              <a:extLst>
                <a:ext uri="{FF2B5EF4-FFF2-40B4-BE49-F238E27FC236}">
                  <a16:creationId xmlns:a16="http://schemas.microsoft.com/office/drawing/2014/main" id="{502304AF-008A-08F4-6FD8-64F1F210DD4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73436" y="2619365"/>
              <a:ext cx="914400" cy="914400"/>
            </a:xfrm>
            <a:prstGeom prst="rect">
              <a:avLst/>
            </a:prstGeom>
          </p:spPr>
        </p:pic>
      </p:grpSp>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16</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CONTENT: DIRECTORIES</a:t>
            </a:r>
          </a:p>
        </p:txBody>
      </p:sp>
      <p:sp>
        <p:nvSpPr>
          <p:cNvPr id="18" name="TextBox 17">
            <a:extLst>
              <a:ext uri="{FF2B5EF4-FFF2-40B4-BE49-F238E27FC236}">
                <a16:creationId xmlns:a16="http://schemas.microsoft.com/office/drawing/2014/main" id="{8D6579CB-76C5-6712-4341-631808754591}"/>
              </a:ext>
            </a:extLst>
          </p:cNvPr>
          <p:cNvSpPr txBox="1"/>
          <p:nvPr/>
        </p:nvSpPr>
        <p:spPr>
          <a:xfrm>
            <a:off x="1860738" y="1720391"/>
            <a:ext cx="2754436"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E7E6E6">
                    <a:lumMod val="50000"/>
                  </a:srgbClr>
                </a:solidFill>
                <a:effectLst/>
                <a:uLnTx/>
                <a:uFillTx/>
                <a:latin typeface="Open Sans"/>
                <a:ea typeface="+mn-ea"/>
                <a:cs typeface="+mn-cs"/>
              </a:rPr>
              <a:t>MULTIMEDIA</a:t>
            </a:r>
          </a:p>
        </p:txBody>
      </p:sp>
      <p:cxnSp>
        <p:nvCxnSpPr>
          <p:cNvPr id="5" name="Straight Connector 4">
            <a:extLst>
              <a:ext uri="{FF2B5EF4-FFF2-40B4-BE49-F238E27FC236}">
                <a16:creationId xmlns:a16="http://schemas.microsoft.com/office/drawing/2014/main" id="{2B129A2D-39BA-3AAD-DC30-D23865CBF447}"/>
              </a:ext>
            </a:extLst>
          </p:cNvPr>
          <p:cNvCxnSpPr/>
          <p:nvPr/>
        </p:nvCxnSpPr>
        <p:spPr>
          <a:xfrm>
            <a:off x="1965556" y="2182056"/>
            <a:ext cx="2906472" cy="0"/>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41B8599F-60CD-92A6-DEE5-D16DA8CDF2AB}"/>
              </a:ext>
            </a:extLst>
          </p:cNvPr>
          <p:cNvSpPr txBox="1"/>
          <p:nvPr/>
        </p:nvSpPr>
        <p:spPr>
          <a:xfrm>
            <a:off x="1965556" y="2307835"/>
            <a:ext cx="2906472" cy="258532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Video and audio files provide an additional option to access materials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003865"/>
              </a:solidFill>
              <a:latin typeface="Open San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3865"/>
                </a:solidFill>
                <a:latin typeface="Open Sans"/>
              </a:rPr>
              <a:t>All entries are short (generally under 20 minutes) to ensure continued engagement</a:t>
            </a:r>
            <a:endParaRPr kumimoji="0" lang="en-US" sz="1800" u="none" strike="noStrike" kern="1200" cap="none" spc="0" normalizeH="0" baseline="0" noProof="0" dirty="0">
              <a:ln>
                <a:noFill/>
              </a:ln>
              <a:solidFill>
                <a:srgbClr val="003865"/>
              </a:solidFill>
              <a:effectLst/>
              <a:uLnTx/>
              <a:uFillTx/>
              <a:latin typeface="Open Sans"/>
              <a:ea typeface="+mn-ea"/>
              <a:cs typeface="+mn-cs"/>
            </a:endParaRPr>
          </a:p>
        </p:txBody>
      </p:sp>
      <p:pic>
        <p:nvPicPr>
          <p:cNvPr id="7" name="Picture 6">
            <a:extLst>
              <a:ext uri="{FF2B5EF4-FFF2-40B4-BE49-F238E27FC236}">
                <a16:creationId xmlns:a16="http://schemas.microsoft.com/office/drawing/2014/main" id="{080B36BB-6AD8-9193-3C81-20807DD781F3}"/>
              </a:ext>
            </a:extLst>
          </p:cNvPr>
          <p:cNvPicPr>
            <a:picLocks noChangeAspect="1"/>
          </p:cNvPicPr>
          <p:nvPr/>
        </p:nvPicPr>
        <p:blipFill>
          <a:blip r:embed="rId5"/>
          <a:stretch>
            <a:fillRect/>
          </a:stretch>
        </p:blipFill>
        <p:spPr>
          <a:xfrm>
            <a:off x="5804981" y="1350334"/>
            <a:ext cx="6027021" cy="4019107"/>
          </a:xfrm>
          <a:prstGeom prst="rect">
            <a:avLst/>
          </a:prstGeom>
          <a:ln>
            <a:solidFill>
              <a:schemeClr val="bg2">
                <a:lumMod val="75000"/>
              </a:schemeClr>
            </a:solidFill>
          </a:ln>
        </p:spPr>
      </p:pic>
    </p:spTree>
    <p:extLst>
      <p:ext uri="{BB962C8B-B14F-4D97-AF65-F5344CB8AC3E}">
        <p14:creationId xmlns:p14="http://schemas.microsoft.com/office/powerpoint/2010/main" val="5807307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847809-835B-62DF-003F-2B24C1B8D66F}"/>
              </a:ext>
            </a:extLst>
          </p:cNvPr>
          <p:cNvSpPr>
            <a:spLocks noGrp="1"/>
          </p:cNvSpPr>
          <p:nvPr>
            <p:ph type="title"/>
          </p:nvPr>
        </p:nvSpPr>
        <p:spPr/>
        <p:txBody>
          <a:bodyPr/>
          <a:lstStyle/>
          <a:p>
            <a:r>
              <a:rPr lang="en-US" dirty="0"/>
              <a:t>ENHANCE RESEARCH</a:t>
            </a:r>
          </a:p>
        </p:txBody>
      </p:sp>
      <p:sp>
        <p:nvSpPr>
          <p:cNvPr id="3" name="Slide Number Placeholder 2">
            <a:extLst>
              <a:ext uri="{FF2B5EF4-FFF2-40B4-BE49-F238E27FC236}">
                <a16:creationId xmlns:a16="http://schemas.microsoft.com/office/drawing/2014/main" id="{40038EF4-46E0-2947-4E0C-9CD14A74084E}"/>
              </a:ext>
            </a:extLst>
          </p:cNvPr>
          <p:cNvSpPr>
            <a:spLocks noGrp="1"/>
          </p:cNvSpPr>
          <p:nvPr>
            <p:ph type="sldNum" sz="quarter" idx="21"/>
          </p:nvPr>
        </p:nvSpPr>
        <p:spPr>
          <a:xfrm>
            <a:off x="5912370" y="6251030"/>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Tree>
    <p:extLst>
      <p:ext uri="{BB962C8B-B14F-4D97-AF65-F5344CB8AC3E}">
        <p14:creationId xmlns:p14="http://schemas.microsoft.com/office/powerpoint/2010/main" val="70087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9" name="Rectangle 8">
            <a:extLst>
              <a:ext uri="{FF2B5EF4-FFF2-40B4-BE49-F238E27FC236}">
                <a16:creationId xmlns:a16="http://schemas.microsoft.com/office/drawing/2014/main" id="{D2A9FE57-18F4-DD4E-8772-C6D76D349937}"/>
              </a:ext>
            </a:extLst>
          </p:cNvPr>
          <p:cNvSpPr/>
          <p:nvPr/>
        </p:nvSpPr>
        <p:spPr>
          <a:xfrm>
            <a:off x="647392" y="855966"/>
            <a:ext cx="417576" cy="4784547"/>
          </a:xfrm>
          <a:prstGeom prst="rect">
            <a:avLst/>
          </a:prstGeom>
          <a:solidFill>
            <a:srgbClr val="00AB8E"/>
          </a:solidFill>
          <a:ln w="28575">
            <a:solidFill>
              <a:srgbClr val="00AB8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12" name="Rectangle 11">
            <a:extLst>
              <a:ext uri="{FF2B5EF4-FFF2-40B4-BE49-F238E27FC236}">
                <a16:creationId xmlns:a16="http://schemas.microsoft.com/office/drawing/2014/main" id="{6E40D4F7-80A1-9847-BD60-807C78496EDB}"/>
              </a:ext>
            </a:extLst>
          </p:cNvPr>
          <p:cNvSpPr/>
          <p:nvPr/>
        </p:nvSpPr>
        <p:spPr>
          <a:xfrm>
            <a:off x="1300670" y="855966"/>
            <a:ext cx="2469942" cy="1213104"/>
          </a:xfrm>
          <a:prstGeom prst="rect">
            <a:avLst/>
          </a:prstGeom>
          <a:solidFill>
            <a:srgbClr val="0085CA"/>
          </a:solidFill>
          <a:ln w="28575">
            <a:solidFill>
              <a:srgbClr val="0085C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dirty="0">
                <a:solidFill>
                  <a:schemeClr val="bg1"/>
                </a:solidFill>
                <a:latin typeface="+mj-lt"/>
              </a:rPr>
              <a:t>SHARE AND SAVE CONTENT</a:t>
            </a:r>
          </a:p>
        </p:txBody>
      </p:sp>
      <p:sp>
        <p:nvSpPr>
          <p:cNvPr id="14" name="Rectangle 13">
            <a:extLst>
              <a:ext uri="{FF2B5EF4-FFF2-40B4-BE49-F238E27FC236}">
                <a16:creationId xmlns:a16="http://schemas.microsoft.com/office/drawing/2014/main" id="{656BD65F-78E8-9149-8B03-EF7B3DFD3910}"/>
              </a:ext>
            </a:extLst>
          </p:cNvPr>
          <p:cNvSpPr/>
          <p:nvPr/>
        </p:nvSpPr>
        <p:spPr>
          <a:xfrm>
            <a:off x="1300670" y="2621139"/>
            <a:ext cx="2469943" cy="1213104"/>
          </a:xfrm>
          <a:prstGeom prst="rect">
            <a:avLst/>
          </a:prstGeom>
          <a:solidFill>
            <a:srgbClr val="E05529"/>
          </a:solidFill>
          <a:ln w="28575">
            <a:solidFill>
              <a:srgbClr val="E0552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dirty="0">
                <a:solidFill>
                  <a:schemeClr val="bg1"/>
                </a:solidFill>
                <a:latin typeface="+mj-lt"/>
              </a:rPr>
              <a:t>INCREASE ACCESSIBILITY</a:t>
            </a:r>
          </a:p>
        </p:txBody>
      </p:sp>
      <p:sp>
        <p:nvSpPr>
          <p:cNvPr id="15" name="Rectangle 14">
            <a:extLst>
              <a:ext uri="{FF2B5EF4-FFF2-40B4-BE49-F238E27FC236}">
                <a16:creationId xmlns:a16="http://schemas.microsoft.com/office/drawing/2014/main" id="{8C076D6B-8F4C-EA43-A78F-3F62CBA887E9}"/>
              </a:ext>
            </a:extLst>
          </p:cNvPr>
          <p:cNvSpPr/>
          <p:nvPr/>
        </p:nvSpPr>
        <p:spPr>
          <a:xfrm>
            <a:off x="1300671" y="4427409"/>
            <a:ext cx="2469943" cy="1213104"/>
          </a:xfrm>
          <a:prstGeom prst="rect">
            <a:avLst/>
          </a:prstGeom>
          <a:solidFill>
            <a:srgbClr val="94A545"/>
          </a:solidFill>
          <a:ln w="28575">
            <a:solidFill>
              <a:srgbClr val="94A54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sz="2400" b="1" dirty="0">
                <a:solidFill>
                  <a:schemeClr val="bg1"/>
                </a:solidFill>
                <a:latin typeface="+mj-lt"/>
              </a:rPr>
              <a:t>SUPPORT RESEARCH</a:t>
            </a:r>
          </a:p>
        </p:txBody>
      </p:sp>
      <p:pic>
        <p:nvPicPr>
          <p:cNvPr id="19" name="Picture 18" descr="A close up of a sign&#10;&#10;Description automatically generated">
            <a:extLst>
              <a:ext uri="{FF2B5EF4-FFF2-40B4-BE49-F238E27FC236}">
                <a16:creationId xmlns:a16="http://schemas.microsoft.com/office/drawing/2014/main" id="{FF23E842-9FD1-9149-8321-5FAA3972496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070250" y="2586538"/>
            <a:ext cx="1141430" cy="1113490"/>
          </a:xfrm>
          <a:prstGeom prst="rect">
            <a:avLst/>
          </a:prstGeom>
        </p:spPr>
      </p:pic>
      <p:pic>
        <p:nvPicPr>
          <p:cNvPr id="21" name="Graphic 20" descr="Laptop with solid fill">
            <a:extLst>
              <a:ext uri="{FF2B5EF4-FFF2-40B4-BE49-F238E27FC236}">
                <a16:creationId xmlns:a16="http://schemas.microsoft.com/office/drawing/2014/main" id="{736DEEB0-F845-93DE-1528-EAF599FE518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4109089" y="4467250"/>
            <a:ext cx="1063752" cy="1063752"/>
          </a:xfrm>
          <a:prstGeom prst="rect">
            <a:avLst/>
          </a:prstGeom>
        </p:spPr>
      </p:pic>
      <p:cxnSp>
        <p:nvCxnSpPr>
          <p:cNvPr id="24" name="Straight Connector 23">
            <a:extLst>
              <a:ext uri="{FF2B5EF4-FFF2-40B4-BE49-F238E27FC236}">
                <a16:creationId xmlns:a16="http://schemas.microsoft.com/office/drawing/2014/main" id="{39D73864-3A71-9ABA-4C02-AF523DC2D17D}"/>
              </a:ext>
            </a:extLst>
          </p:cNvPr>
          <p:cNvCxnSpPr>
            <a:cxnSpLocks/>
          </p:cNvCxnSpPr>
          <p:nvPr/>
        </p:nvCxnSpPr>
        <p:spPr>
          <a:xfrm>
            <a:off x="3790592" y="5650787"/>
            <a:ext cx="772106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C7D2DACD-94C4-50F4-910B-0B181D3A9910}"/>
              </a:ext>
            </a:extLst>
          </p:cNvPr>
          <p:cNvCxnSpPr>
            <a:cxnSpLocks/>
          </p:cNvCxnSpPr>
          <p:nvPr/>
        </p:nvCxnSpPr>
        <p:spPr>
          <a:xfrm>
            <a:off x="3790592" y="3844517"/>
            <a:ext cx="772106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9477E11E-E8E1-C76B-4845-2649A443E754}"/>
              </a:ext>
            </a:extLst>
          </p:cNvPr>
          <p:cNvCxnSpPr>
            <a:cxnSpLocks/>
          </p:cNvCxnSpPr>
          <p:nvPr/>
        </p:nvCxnSpPr>
        <p:spPr>
          <a:xfrm>
            <a:off x="3790592" y="2069070"/>
            <a:ext cx="7721069" cy="0"/>
          </a:xfrm>
          <a:prstGeom prst="line">
            <a:avLst/>
          </a:prstGeom>
          <a:ln w="25400">
            <a:solidFill>
              <a:schemeClr val="bg2">
                <a:lumMod val="75000"/>
              </a:schemeClr>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5C0D68DA-1891-270F-4E54-8FABA53898C5}"/>
              </a:ext>
            </a:extLst>
          </p:cNvPr>
          <p:cNvSpPr txBox="1"/>
          <p:nvPr/>
        </p:nvSpPr>
        <p:spPr>
          <a:xfrm>
            <a:off x="5424755" y="970385"/>
            <a:ext cx="6086906" cy="923330"/>
          </a:xfrm>
          <a:prstGeom prst="rect">
            <a:avLst/>
          </a:prstGeom>
          <a:noFill/>
        </p:spPr>
        <p:txBody>
          <a:bodyPr wrap="square" rtlCol="0">
            <a:spAutoFit/>
          </a:bodyPr>
          <a:lstStyle/>
          <a:p>
            <a:r>
              <a:rPr lang="en-US" b="1" dirty="0">
                <a:solidFill>
                  <a:srgbClr val="003865"/>
                </a:solidFill>
                <a:latin typeface="+mj-lt"/>
              </a:rPr>
              <a:t>Get Link, Send To, Download, Print</a:t>
            </a:r>
          </a:p>
          <a:p>
            <a:r>
              <a:rPr lang="en-US" dirty="0">
                <a:solidFill>
                  <a:srgbClr val="003865"/>
                </a:solidFill>
                <a:latin typeface="+mj-lt"/>
              </a:rPr>
              <a:t>Collect premium resources to share with colleagues, or save for later</a:t>
            </a:r>
          </a:p>
        </p:txBody>
      </p:sp>
      <p:pic>
        <p:nvPicPr>
          <p:cNvPr id="30" name="Graphic 29" descr="Link with solid fill">
            <a:extLst>
              <a:ext uri="{FF2B5EF4-FFF2-40B4-BE49-F238E27FC236}">
                <a16:creationId xmlns:a16="http://schemas.microsoft.com/office/drawing/2014/main" id="{CB5498CC-4D3E-AB47-A286-16BCEC7331D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flipV="1">
            <a:off x="4075279" y="839835"/>
            <a:ext cx="1141558" cy="1141558"/>
          </a:xfrm>
          <a:prstGeom prst="rect">
            <a:avLst/>
          </a:prstGeom>
        </p:spPr>
      </p:pic>
      <p:sp>
        <p:nvSpPr>
          <p:cNvPr id="31" name="TextBox 30">
            <a:extLst>
              <a:ext uri="{FF2B5EF4-FFF2-40B4-BE49-F238E27FC236}">
                <a16:creationId xmlns:a16="http://schemas.microsoft.com/office/drawing/2014/main" id="{A42E5043-5AC5-44BD-2A3A-576C3ADF1A14}"/>
              </a:ext>
            </a:extLst>
          </p:cNvPr>
          <p:cNvSpPr txBox="1"/>
          <p:nvPr/>
        </p:nvSpPr>
        <p:spPr>
          <a:xfrm>
            <a:off x="5424755" y="2682749"/>
            <a:ext cx="6086906" cy="923330"/>
          </a:xfrm>
          <a:prstGeom prst="rect">
            <a:avLst/>
          </a:prstGeom>
          <a:noFill/>
        </p:spPr>
        <p:txBody>
          <a:bodyPr wrap="square" rtlCol="0">
            <a:spAutoFit/>
          </a:bodyPr>
          <a:lstStyle/>
          <a:p>
            <a:r>
              <a:rPr lang="en-US" b="1" dirty="0">
                <a:solidFill>
                  <a:srgbClr val="003865"/>
                </a:solidFill>
                <a:latin typeface="+mj-lt"/>
              </a:rPr>
              <a:t>Translate, Text Manipulation, Listen</a:t>
            </a:r>
          </a:p>
          <a:p>
            <a:r>
              <a:rPr lang="en-US" dirty="0">
                <a:solidFill>
                  <a:srgbClr val="003865"/>
                </a:solidFill>
                <a:latin typeface="+mj-lt"/>
              </a:rPr>
              <a:t>Provide options for patrons with varied needs and preferences</a:t>
            </a:r>
          </a:p>
        </p:txBody>
      </p:sp>
      <p:sp>
        <p:nvSpPr>
          <p:cNvPr id="32" name="TextBox 31">
            <a:extLst>
              <a:ext uri="{FF2B5EF4-FFF2-40B4-BE49-F238E27FC236}">
                <a16:creationId xmlns:a16="http://schemas.microsoft.com/office/drawing/2014/main" id="{338E3CDA-BF64-B8C2-D6D1-0724E591B95E}"/>
              </a:ext>
            </a:extLst>
          </p:cNvPr>
          <p:cNvSpPr txBox="1"/>
          <p:nvPr/>
        </p:nvSpPr>
        <p:spPr>
          <a:xfrm>
            <a:off x="5424755" y="4572296"/>
            <a:ext cx="6086906" cy="923330"/>
          </a:xfrm>
          <a:prstGeom prst="rect">
            <a:avLst/>
          </a:prstGeom>
          <a:noFill/>
        </p:spPr>
        <p:txBody>
          <a:bodyPr wrap="square" rtlCol="0">
            <a:spAutoFit/>
          </a:bodyPr>
          <a:lstStyle/>
          <a:p>
            <a:r>
              <a:rPr lang="en-US" b="1" dirty="0">
                <a:solidFill>
                  <a:srgbClr val="003865"/>
                </a:solidFill>
                <a:latin typeface="+mj-lt"/>
              </a:rPr>
              <a:t>Topic Pages, and Highlights and Notes</a:t>
            </a:r>
          </a:p>
          <a:p>
            <a:r>
              <a:rPr lang="en-US" dirty="0">
                <a:solidFill>
                  <a:srgbClr val="003865"/>
                </a:solidFill>
                <a:latin typeface="+mj-lt"/>
              </a:rPr>
              <a:t>Allow patrons to organize research and find key points in consumer health and wellness.</a:t>
            </a:r>
          </a:p>
        </p:txBody>
      </p:sp>
    </p:spTree>
    <p:extLst>
      <p:ext uri="{BB962C8B-B14F-4D97-AF65-F5344CB8AC3E}">
        <p14:creationId xmlns:p14="http://schemas.microsoft.com/office/powerpoint/2010/main" val="2559366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3B7747E-BDAD-E8BD-2CE3-D7C938A4C20C}"/>
              </a:ext>
            </a:extLst>
          </p:cNvPr>
          <p:cNvPicPr>
            <a:picLocks noChangeAspect="1"/>
          </p:cNvPicPr>
          <p:nvPr/>
        </p:nvPicPr>
        <p:blipFill>
          <a:blip r:embed="rId3"/>
          <a:stretch>
            <a:fillRect/>
          </a:stretch>
        </p:blipFill>
        <p:spPr>
          <a:xfrm>
            <a:off x="4670526" y="914936"/>
            <a:ext cx="7416593" cy="4928264"/>
          </a:xfrm>
          <a:prstGeom prst="rect">
            <a:avLst/>
          </a:prstGeom>
          <a:ln>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SHARE AND SAVE CONTENT</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GET LINK</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r>
              <a:rPr lang="en-US" dirty="0">
                <a:solidFill>
                  <a:srgbClr val="003865"/>
                </a:solidFill>
                <a:latin typeface="+mj-lt"/>
              </a:rPr>
              <a:t>Create a persistent URL to the page you are on</a:t>
            </a:r>
          </a:p>
        </p:txBody>
      </p:sp>
      <p:pic>
        <p:nvPicPr>
          <p:cNvPr id="17" name="Picture 16">
            <a:extLst>
              <a:ext uri="{FF2B5EF4-FFF2-40B4-BE49-F238E27FC236}">
                <a16:creationId xmlns:a16="http://schemas.microsoft.com/office/drawing/2014/main" id="{B71E6D62-92E3-501C-E9AB-61FE942675E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973401" y="1164859"/>
            <a:ext cx="600075" cy="409575"/>
          </a:xfrm>
          <a:prstGeom prst="rect">
            <a:avLst/>
          </a:prstGeom>
          <a:ln w="25400">
            <a:solidFill>
              <a:schemeClr val="accent6"/>
            </a:solidFill>
          </a:ln>
        </p:spPr>
      </p:pic>
      <p:pic>
        <p:nvPicPr>
          <p:cNvPr id="20" name="Picture 19" descr="A screenshot of a computer&#10;&#10;Description automatically generated">
            <a:extLst>
              <a:ext uri="{FF2B5EF4-FFF2-40B4-BE49-F238E27FC236}">
                <a16:creationId xmlns:a16="http://schemas.microsoft.com/office/drawing/2014/main" id="{A1DAC84A-2E9A-EC92-5677-A1348674263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8464" y="2842209"/>
            <a:ext cx="5514975" cy="1790700"/>
          </a:xfrm>
          <a:prstGeom prst="rect">
            <a:avLst/>
          </a:prstGeom>
          <a:ln w="25400">
            <a:solidFill>
              <a:schemeClr val="accent6"/>
            </a:solidFill>
          </a:ln>
        </p:spPr>
      </p:pic>
    </p:spTree>
    <p:extLst>
      <p:ext uri="{BB962C8B-B14F-4D97-AF65-F5344CB8AC3E}">
        <p14:creationId xmlns:p14="http://schemas.microsoft.com/office/powerpoint/2010/main" val="21242316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pic>
        <p:nvPicPr>
          <p:cNvPr id="7" name="Content Placeholder 6" descr="Graphical user interface, application&#10;&#10;Description automatically generated">
            <a:extLst>
              <a:ext uri="{FF2B5EF4-FFF2-40B4-BE49-F238E27FC236}">
                <a16:creationId xmlns:a16="http://schemas.microsoft.com/office/drawing/2014/main" id="{B7C991E9-6BC5-35BF-65B6-FFA94BA93A5A}"/>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26359" y="1474453"/>
            <a:ext cx="6319927" cy="4484516"/>
          </a:xfrm>
          <a:ln w="15875">
            <a:solidFill>
              <a:schemeClr val="bg2">
                <a:lumMod val="75000"/>
              </a:schemeClr>
            </a:solidFill>
          </a:ln>
        </p:spPr>
      </p:pic>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410557" y="385864"/>
            <a:ext cx="10864724" cy="694944"/>
          </a:xfrm>
        </p:spPr>
        <p:txBody>
          <a:bodyPr>
            <a:normAutofit/>
          </a:bodyPr>
          <a:lstStyle/>
          <a:p>
            <a:r>
              <a:rPr lang="en-US" sz="4000" dirty="0"/>
              <a:t>GALE HEALTH AND WELLNESS</a:t>
            </a:r>
          </a:p>
        </p:txBody>
      </p:sp>
      <p:grpSp>
        <p:nvGrpSpPr>
          <p:cNvPr id="15" name="Group 14">
            <a:extLst>
              <a:ext uri="{FF2B5EF4-FFF2-40B4-BE49-F238E27FC236}">
                <a16:creationId xmlns:a16="http://schemas.microsoft.com/office/drawing/2014/main" id="{A2FEACA7-5B49-D2AA-97BB-FBB1488C86CC}"/>
              </a:ext>
            </a:extLst>
          </p:cNvPr>
          <p:cNvGrpSpPr/>
          <p:nvPr/>
        </p:nvGrpSpPr>
        <p:grpSpPr>
          <a:xfrm>
            <a:off x="400413" y="1374858"/>
            <a:ext cx="4833262" cy="1569661"/>
            <a:chOff x="400419" y="1382436"/>
            <a:chExt cx="4833262" cy="1569661"/>
          </a:xfrm>
        </p:grpSpPr>
        <p:sp>
          <p:nvSpPr>
            <p:cNvPr id="8" name="TextBox 7">
              <a:extLst>
                <a:ext uri="{FF2B5EF4-FFF2-40B4-BE49-F238E27FC236}">
                  <a16:creationId xmlns:a16="http://schemas.microsoft.com/office/drawing/2014/main" id="{3790ED2F-1457-6E48-AD9D-E4C52D50115E}"/>
                </a:ext>
              </a:extLst>
            </p:cNvPr>
            <p:cNvSpPr txBox="1"/>
            <p:nvPr/>
          </p:nvSpPr>
          <p:spPr>
            <a:xfrm>
              <a:off x="400424" y="1382436"/>
              <a:ext cx="4833257" cy="369332"/>
            </a:xfrm>
            <a:prstGeom prst="rect">
              <a:avLst/>
            </a:prstGeom>
            <a:solidFill>
              <a:srgbClr val="0085CA"/>
            </a:solidFill>
          </p:spPr>
          <p:txBody>
            <a:bodyPr wrap="square" rtlCol="0">
              <a:spAutoFit/>
            </a:bodyPr>
            <a:lstStyle/>
            <a:p>
              <a:r>
                <a:rPr lang="en-US" b="1" dirty="0">
                  <a:solidFill>
                    <a:schemeClr val="bg1"/>
                  </a:solidFill>
                  <a:latin typeface="+mj-lt"/>
                </a:rPr>
                <a:t>RELIABLE CONTENT</a:t>
              </a:r>
            </a:p>
          </p:txBody>
        </p:sp>
        <p:sp>
          <p:nvSpPr>
            <p:cNvPr id="12" name="TextBox 11">
              <a:extLst>
                <a:ext uri="{FF2B5EF4-FFF2-40B4-BE49-F238E27FC236}">
                  <a16:creationId xmlns:a16="http://schemas.microsoft.com/office/drawing/2014/main" id="{1F95667A-59E2-36FE-9A7F-D563B38A94B7}"/>
                </a:ext>
              </a:extLst>
            </p:cNvPr>
            <p:cNvSpPr txBox="1"/>
            <p:nvPr/>
          </p:nvSpPr>
          <p:spPr>
            <a:xfrm>
              <a:off x="400419" y="1751768"/>
              <a:ext cx="4833257" cy="1200329"/>
            </a:xfrm>
            <a:prstGeom prst="rect">
              <a:avLst/>
            </a:prstGeom>
            <a:solidFill>
              <a:srgbClr val="E6E7E8"/>
            </a:solidFill>
          </p:spPr>
          <p:txBody>
            <a:bodyPr wrap="square" rtlCol="0">
              <a:spAutoFit/>
            </a:bodyPr>
            <a:lstStyle/>
            <a:p>
              <a:r>
                <a:rPr lang="en-US" dirty="0">
                  <a:latin typeface="+mj-lt"/>
                </a:rPr>
                <a:t>Full text medical journals, news &amp; magazines, reference works, and multimedia materials focused on diseases, disorders, diagnostics and treatments.</a:t>
              </a:r>
            </a:p>
          </p:txBody>
        </p:sp>
      </p:grpSp>
      <p:grpSp>
        <p:nvGrpSpPr>
          <p:cNvPr id="16" name="Group 15">
            <a:extLst>
              <a:ext uri="{FF2B5EF4-FFF2-40B4-BE49-F238E27FC236}">
                <a16:creationId xmlns:a16="http://schemas.microsoft.com/office/drawing/2014/main" id="{FCC9C523-CB16-FAA5-9E4A-40CEC7B2ADF9}"/>
              </a:ext>
            </a:extLst>
          </p:cNvPr>
          <p:cNvGrpSpPr/>
          <p:nvPr/>
        </p:nvGrpSpPr>
        <p:grpSpPr>
          <a:xfrm>
            <a:off x="400413" y="3155852"/>
            <a:ext cx="4833261" cy="1288986"/>
            <a:chOff x="400418" y="3193999"/>
            <a:chExt cx="4833261" cy="1288986"/>
          </a:xfrm>
        </p:grpSpPr>
        <p:sp>
          <p:nvSpPr>
            <p:cNvPr id="9" name="TextBox 8">
              <a:extLst>
                <a:ext uri="{FF2B5EF4-FFF2-40B4-BE49-F238E27FC236}">
                  <a16:creationId xmlns:a16="http://schemas.microsoft.com/office/drawing/2014/main" id="{7BDFFF70-C7D6-5F77-EF01-24B399D994F3}"/>
                </a:ext>
              </a:extLst>
            </p:cNvPr>
            <p:cNvSpPr txBox="1"/>
            <p:nvPr/>
          </p:nvSpPr>
          <p:spPr>
            <a:xfrm>
              <a:off x="400422" y="3193999"/>
              <a:ext cx="4833257" cy="369332"/>
            </a:xfrm>
            <a:prstGeom prst="rect">
              <a:avLst/>
            </a:prstGeom>
            <a:solidFill>
              <a:srgbClr val="6D8D3B"/>
            </a:solidFill>
          </p:spPr>
          <p:txBody>
            <a:bodyPr wrap="square" rtlCol="0">
              <a:spAutoFit/>
            </a:bodyPr>
            <a:lstStyle/>
            <a:p>
              <a:r>
                <a:rPr lang="en-US" b="1" dirty="0">
                  <a:solidFill>
                    <a:schemeClr val="bg1"/>
                  </a:solidFill>
                  <a:latin typeface="+mj-lt"/>
                </a:rPr>
                <a:t>SIMPLE ORGANIZATION</a:t>
              </a:r>
            </a:p>
          </p:txBody>
        </p:sp>
        <p:sp>
          <p:nvSpPr>
            <p:cNvPr id="13" name="TextBox 12">
              <a:extLst>
                <a:ext uri="{FF2B5EF4-FFF2-40B4-BE49-F238E27FC236}">
                  <a16:creationId xmlns:a16="http://schemas.microsoft.com/office/drawing/2014/main" id="{5D4C9E8C-3687-27CC-AE9B-DC890DA4BCCB}"/>
                </a:ext>
              </a:extLst>
            </p:cNvPr>
            <p:cNvSpPr txBox="1"/>
            <p:nvPr/>
          </p:nvSpPr>
          <p:spPr>
            <a:xfrm>
              <a:off x="400418" y="3559655"/>
              <a:ext cx="4833257" cy="923330"/>
            </a:xfrm>
            <a:prstGeom prst="rect">
              <a:avLst/>
            </a:prstGeom>
            <a:solidFill>
              <a:srgbClr val="E6E7E8"/>
            </a:solidFill>
          </p:spPr>
          <p:txBody>
            <a:bodyPr wrap="square" rtlCol="0">
              <a:spAutoFit/>
            </a:bodyPr>
            <a:lstStyle/>
            <a:p>
              <a:r>
                <a:rPr lang="en-US" dirty="0">
                  <a:latin typeface="+mj-lt"/>
                </a:rPr>
                <a:t>Topic Page organization curates content into one landing-point to kick start exploration. </a:t>
              </a:r>
            </a:p>
          </p:txBody>
        </p:sp>
      </p:grpSp>
      <p:grpSp>
        <p:nvGrpSpPr>
          <p:cNvPr id="17" name="Group 16">
            <a:extLst>
              <a:ext uri="{FF2B5EF4-FFF2-40B4-BE49-F238E27FC236}">
                <a16:creationId xmlns:a16="http://schemas.microsoft.com/office/drawing/2014/main" id="{82D92DB6-0E47-2248-C957-0F46277B65BF}"/>
              </a:ext>
            </a:extLst>
          </p:cNvPr>
          <p:cNvGrpSpPr/>
          <p:nvPr/>
        </p:nvGrpSpPr>
        <p:grpSpPr>
          <a:xfrm>
            <a:off x="400419" y="4632554"/>
            <a:ext cx="4833258" cy="1569661"/>
            <a:chOff x="400419" y="4632554"/>
            <a:chExt cx="4833258" cy="1569661"/>
          </a:xfrm>
        </p:grpSpPr>
        <p:sp>
          <p:nvSpPr>
            <p:cNvPr id="11" name="TextBox 10">
              <a:extLst>
                <a:ext uri="{FF2B5EF4-FFF2-40B4-BE49-F238E27FC236}">
                  <a16:creationId xmlns:a16="http://schemas.microsoft.com/office/drawing/2014/main" id="{8C3A9800-5406-D394-D8E1-7CBE08A5EE88}"/>
                </a:ext>
              </a:extLst>
            </p:cNvPr>
            <p:cNvSpPr txBox="1"/>
            <p:nvPr/>
          </p:nvSpPr>
          <p:spPr>
            <a:xfrm>
              <a:off x="400420" y="4632554"/>
              <a:ext cx="4833257" cy="369332"/>
            </a:xfrm>
            <a:prstGeom prst="rect">
              <a:avLst/>
            </a:prstGeom>
            <a:solidFill>
              <a:srgbClr val="F2A900"/>
            </a:solidFill>
          </p:spPr>
          <p:txBody>
            <a:bodyPr wrap="square" rtlCol="0">
              <a:spAutoFit/>
            </a:bodyPr>
            <a:lstStyle/>
            <a:p>
              <a:r>
                <a:rPr lang="en-US" b="1" dirty="0">
                  <a:solidFill>
                    <a:schemeClr val="bg1"/>
                  </a:solidFill>
                  <a:latin typeface="+mj-lt"/>
                </a:rPr>
                <a:t>EFFECTIVE RESEARCH TOOLS</a:t>
              </a:r>
            </a:p>
          </p:txBody>
        </p:sp>
        <p:sp>
          <p:nvSpPr>
            <p:cNvPr id="14" name="TextBox 13">
              <a:extLst>
                <a:ext uri="{FF2B5EF4-FFF2-40B4-BE49-F238E27FC236}">
                  <a16:creationId xmlns:a16="http://schemas.microsoft.com/office/drawing/2014/main" id="{261992A9-F532-862A-D080-14820A2BDD5E}"/>
                </a:ext>
              </a:extLst>
            </p:cNvPr>
            <p:cNvSpPr txBox="1"/>
            <p:nvPr/>
          </p:nvSpPr>
          <p:spPr>
            <a:xfrm>
              <a:off x="400419" y="5001886"/>
              <a:ext cx="4833257" cy="1200329"/>
            </a:xfrm>
            <a:prstGeom prst="rect">
              <a:avLst/>
            </a:prstGeom>
            <a:solidFill>
              <a:srgbClr val="E6E7E8"/>
            </a:solidFill>
          </p:spPr>
          <p:txBody>
            <a:bodyPr wrap="square" rtlCol="0">
              <a:spAutoFit/>
            </a:bodyPr>
            <a:lstStyle/>
            <a:p>
              <a:r>
                <a:rPr lang="en-US" dirty="0">
                  <a:latin typeface="+mj-lt"/>
                </a:rPr>
                <a:t>Get Link, Translate, Text Manipulation, Highlights and Notes, and Google/Microsoft Integrations are some of the many tools to create an effective learning experience. </a:t>
              </a:r>
            </a:p>
          </p:txBody>
        </p:sp>
      </p:grpSp>
    </p:spTree>
    <p:extLst>
      <p:ext uri="{BB962C8B-B14F-4D97-AF65-F5344CB8AC3E}">
        <p14:creationId xmlns:p14="http://schemas.microsoft.com/office/powerpoint/2010/main" val="1508337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378032B-5D3C-FC7B-BBA1-4B2F16450643}"/>
              </a:ext>
            </a:extLst>
          </p:cNvPr>
          <p:cNvPicPr>
            <a:picLocks noChangeAspect="1"/>
          </p:cNvPicPr>
          <p:nvPr/>
        </p:nvPicPr>
        <p:blipFill>
          <a:blip r:embed="rId3"/>
          <a:stretch>
            <a:fillRect/>
          </a:stretch>
        </p:blipFill>
        <p:spPr>
          <a:xfrm>
            <a:off x="4670526" y="914936"/>
            <a:ext cx="7416593" cy="4928264"/>
          </a:xfrm>
          <a:prstGeom prst="rect">
            <a:avLst/>
          </a:prstGeom>
          <a:ln>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SHARE AND SAVE CONTENT</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GET LINK</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Create a persistent URL to the page you are on</a:t>
            </a:r>
          </a:p>
        </p:txBody>
      </p:sp>
      <p:sp>
        <p:nvSpPr>
          <p:cNvPr id="6" name="TextBox 5">
            <a:extLst>
              <a:ext uri="{FF2B5EF4-FFF2-40B4-BE49-F238E27FC236}">
                <a16:creationId xmlns:a16="http://schemas.microsoft.com/office/drawing/2014/main" id="{0AED25F8-080B-139F-73C9-4EAFDE03E8F2}"/>
              </a:ext>
            </a:extLst>
          </p:cNvPr>
          <p:cNvSpPr txBox="1"/>
          <p:nvPr/>
        </p:nvSpPr>
        <p:spPr>
          <a:xfrm>
            <a:off x="359751" y="3349999"/>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Send articles to a Google or Microsoft drive, or email</a:t>
            </a:r>
          </a:p>
        </p:txBody>
      </p:sp>
      <p:grpSp>
        <p:nvGrpSpPr>
          <p:cNvPr id="8" name="Group 7">
            <a:extLst>
              <a:ext uri="{FF2B5EF4-FFF2-40B4-BE49-F238E27FC236}">
                <a16:creationId xmlns:a16="http://schemas.microsoft.com/office/drawing/2014/main" id="{DDF4EF83-109B-0D33-DF6B-CD0F516B7631}"/>
              </a:ext>
            </a:extLst>
          </p:cNvPr>
          <p:cNvGrpSpPr/>
          <p:nvPr/>
        </p:nvGrpSpPr>
        <p:grpSpPr>
          <a:xfrm>
            <a:off x="298016" y="2777815"/>
            <a:ext cx="4338084" cy="400110"/>
            <a:chOff x="298017" y="1179820"/>
            <a:chExt cx="4338084" cy="400110"/>
          </a:xfrm>
        </p:grpSpPr>
        <p:sp>
          <p:nvSpPr>
            <p:cNvPr id="10" name="TextBox 9">
              <a:extLst>
                <a:ext uri="{FF2B5EF4-FFF2-40B4-BE49-F238E27FC236}">
                  <a16:creationId xmlns:a16="http://schemas.microsoft.com/office/drawing/2014/main" id="{2F7FAFD5-F387-4983-887D-6A5BB53A5FA0}"/>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SEND TO</a:t>
              </a:r>
            </a:p>
          </p:txBody>
        </p:sp>
        <p:cxnSp>
          <p:nvCxnSpPr>
            <p:cNvPr id="11" name="Straight Connector 10">
              <a:extLst>
                <a:ext uri="{FF2B5EF4-FFF2-40B4-BE49-F238E27FC236}">
                  <a16:creationId xmlns:a16="http://schemas.microsoft.com/office/drawing/2014/main" id="{ABD3F9B8-AFB8-B9AE-CEE3-49D2030D0E15}"/>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pic>
        <p:nvPicPr>
          <p:cNvPr id="14" name="Picture 13">
            <a:extLst>
              <a:ext uri="{FF2B5EF4-FFF2-40B4-BE49-F238E27FC236}">
                <a16:creationId xmlns:a16="http://schemas.microsoft.com/office/drawing/2014/main" id="{DF7A7DD0-0ABE-5666-D4C1-4F1CD2F40D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097804" y="1143588"/>
            <a:ext cx="359243" cy="308949"/>
          </a:xfrm>
          <a:prstGeom prst="rect">
            <a:avLst/>
          </a:prstGeom>
          <a:ln w="25400">
            <a:solidFill>
              <a:schemeClr val="accent6"/>
            </a:solidFill>
          </a:ln>
        </p:spPr>
      </p:pic>
      <p:pic>
        <p:nvPicPr>
          <p:cNvPr id="18" name="Picture 17" descr="A blue and white rectangle with a black border&#10;&#10;Description automatically generated">
            <a:extLst>
              <a:ext uri="{FF2B5EF4-FFF2-40B4-BE49-F238E27FC236}">
                <a16:creationId xmlns:a16="http://schemas.microsoft.com/office/drawing/2014/main" id="{03AADD48-C4C6-73D9-B12B-3D8B67C21E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58464" y="2246926"/>
            <a:ext cx="5076825" cy="1590675"/>
          </a:xfrm>
          <a:prstGeom prst="rect">
            <a:avLst/>
          </a:prstGeom>
          <a:ln w="25400">
            <a:solidFill>
              <a:schemeClr val="accent6"/>
            </a:solidFill>
          </a:ln>
        </p:spPr>
      </p:pic>
    </p:spTree>
    <p:extLst>
      <p:ext uri="{BB962C8B-B14F-4D97-AF65-F5344CB8AC3E}">
        <p14:creationId xmlns:p14="http://schemas.microsoft.com/office/powerpoint/2010/main" val="42180828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0D3946DA-EF63-4BC4-03A6-C410A1CA4797}"/>
              </a:ext>
            </a:extLst>
          </p:cNvPr>
          <p:cNvPicPr>
            <a:picLocks noChangeAspect="1"/>
          </p:cNvPicPr>
          <p:nvPr/>
        </p:nvPicPr>
        <p:blipFill>
          <a:blip r:embed="rId3"/>
          <a:stretch>
            <a:fillRect/>
          </a:stretch>
        </p:blipFill>
        <p:spPr>
          <a:xfrm>
            <a:off x="4670526" y="914936"/>
            <a:ext cx="7416593" cy="4928264"/>
          </a:xfrm>
          <a:prstGeom prst="rect">
            <a:avLst/>
          </a:prstGeom>
          <a:ln>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SHARE AND SAVE CONTENT</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GET LINK</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Create a persistent URL to the page you are on</a:t>
            </a:r>
          </a:p>
        </p:txBody>
      </p:sp>
      <p:sp>
        <p:nvSpPr>
          <p:cNvPr id="6" name="TextBox 5">
            <a:extLst>
              <a:ext uri="{FF2B5EF4-FFF2-40B4-BE49-F238E27FC236}">
                <a16:creationId xmlns:a16="http://schemas.microsoft.com/office/drawing/2014/main" id="{0AED25F8-080B-139F-73C9-4EAFDE03E8F2}"/>
              </a:ext>
            </a:extLst>
          </p:cNvPr>
          <p:cNvSpPr txBox="1"/>
          <p:nvPr/>
        </p:nvSpPr>
        <p:spPr>
          <a:xfrm>
            <a:off x="359751" y="3349999"/>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Send articles to a Google or Microsoft drive, or email</a:t>
            </a:r>
          </a:p>
        </p:txBody>
      </p:sp>
      <p:grpSp>
        <p:nvGrpSpPr>
          <p:cNvPr id="8" name="Group 7">
            <a:extLst>
              <a:ext uri="{FF2B5EF4-FFF2-40B4-BE49-F238E27FC236}">
                <a16:creationId xmlns:a16="http://schemas.microsoft.com/office/drawing/2014/main" id="{DDF4EF83-109B-0D33-DF6B-CD0F516B7631}"/>
              </a:ext>
            </a:extLst>
          </p:cNvPr>
          <p:cNvGrpSpPr/>
          <p:nvPr/>
        </p:nvGrpSpPr>
        <p:grpSpPr>
          <a:xfrm>
            <a:off x="298016" y="2777815"/>
            <a:ext cx="4338084" cy="400110"/>
            <a:chOff x="298017" y="1179820"/>
            <a:chExt cx="4338084" cy="400110"/>
          </a:xfrm>
        </p:grpSpPr>
        <p:sp>
          <p:nvSpPr>
            <p:cNvPr id="10" name="TextBox 9">
              <a:extLst>
                <a:ext uri="{FF2B5EF4-FFF2-40B4-BE49-F238E27FC236}">
                  <a16:creationId xmlns:a16="http://schemas.microsoft.com/office/drawing/2014/main" id="{2F7FAFD5-F387-4983-887D-6A5BB53A5FA0}"/>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SEND TO</a:t>
              </a:r>
            </a:p>
          </p:txBody>
        </p:sp>
        <p:cxnSp>
          <p:nvCxnSpPr>
            <p:cNvPr id="11" name="Straight Connector 10">
              <a:extLst>
                <a:ext uri="{FF2B5EF4-FFF2-40B4-BE49-F238E27FC236}">
                  <a16:creationId xmlns:a16="http://schemas.microsoft.com/office/drawing/2014/main" id="{ABD3F9B8-AFB8-B9AE-CEE3-49D2030D0E15}"/>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461B53A2-90D9-72C2-B6C7-E1EB95C4429F}"/>
              </a:ext>
            </a:extLst>
          </p:cNvPr>
          <p:cNvGrpSpPr/>
          <p:nvPr/>
        </p:nvGrpSpPr>
        <p:grpSpPr>
          <a:xfrm>
            <a:off x="298016" y="4468501"/>
            <a:ext cx="4338084" cy="400110"/>
            <a:chOff x="298017" y="1179820"/>
            <a:chExt cx="4338084" cy="400110"/>
          </a:xfrm>
        </p:grpSpPr>
        <p:sp>
          <p:nvSpPr>
            <p:cNvPr id="13" name="TextBox 12">
              <a:extLst>
                <a:ext uri="{FF2B5EF4-FFF2-40B4-BE49-F238E27FC236}">
                  <a16:creationId xmlns:a16="http://schemas.microsoft.com/office/drawing/2014/main" id="{95835EFB-F97F-3622-6A97-B2A69971F004}"/>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PRINT AND DOWNLOAD</a:t>
              </a:r>
            </a:p>
          </p:txBody>
        </p:sp>
        <p:cxnSp>
          <p:nvCxnSpPr>
            <p:cNvPr id="16" name="Straight Connector 15">
              <a:extLst>
                <a:ext uri="{FF2B5EF4-FFF2-40B4-BE49-F238E27FC236}">
                  <a16:creationId xmlns:a16="http://schemas.microsoft.com/office/drawing/2014/main" id="{D08FC5AC-A33B-AE64-679A-209980ECC45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7" name="TextBox 16">
            <a:extLst>
              <a:ext uri="{FF2B5EF4-FFF2-40B4-BE49-F238E27FC236}">
                <a16:creationId xmlns:a16="http://schemas.microsoft.com/office/drawing/2014/main" id="{D6E20DA7-9DB0-70CE-8618-D081E5D24A70}"/>
              </a:ext>
            </a:extLst>
          </p:cNvPr>
          <p:cNvSpPr txBox="1"/>
          <p:nvPr/>
        </p:nvSpPr>
        <p:spPr>
          <a:xfrm>
            <a:off x="359751" y="5039219"/>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Print full documents, or download directly to your computer</a:t>
            </a:r>
          </a:p>
        </p:txBody>
      </p:sp>
      <p:pic>
        <p:nvPicPr>
          <p:cNvPr id="20" name="Picture 19">
            <a:extLst>
              <a:ext uri="{FF2B5EF4-FFF2-40B4-BE49-F238E27FC236}">
                <a16:creationId xmlns:a16="http://schemas.microsoft.com/office/drawing/2014/main" id="{93CDD198-5685-33EF-B0A7-949F2A7E92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92560" y="1143588"/>
            <a:ext cx="898266" cy="365666"/>
          </a:xfrm>
          <a:prstGeom prst="rect">
            <a:avLst/>
          </a:prstGeom>
          <a:ln w="25400">
            <a:solidFill>
              <a:schemeClr val="accent6"/>
            </a:solidFill>
          </a:ln>
        </p:spPr>
      </p:pic>
    </p:spTree>
    <p:extLst>
      <p:ext uri="{BB962C8B-B14F-4D97-AF65-F5344CB8AC3E}">
        <p14:creationId xmlns:p14="http://schemas.microsoft.com/office/powerpoint/2010/main" val="4180451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9CB8844-5BE3-AFB1-055E-4CCECFC98550}"/>
              </a:ext>
            </a:extLst>
          </p:cNvPr>
          <p:cNvPicPr>
            <a:picLocks noChangeAspect="1"/>
          </p:cNvPicPr>
          <p:nvPr/>
        </p:nvPicPr>
        <p:blipFill>
          <a:blip r:embed="rId3"/>
          <a:stretch>
            <a:fillRect/>
          </a:stretch>
        </p:blipFill>
        <p:spPr>
          <a:xfrm>
            <a:off x="4670526" y="914936"/>
            <a:ext cx="7416593" cy="4928264"/>
          </a:xfrm>
          <a:prstGeom prst="rect">
            <a:avLst/>
          </a:prstGeom>
          <a:ln>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INCREASE ACCESSIBILITY</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TRANSLATE</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Machine translate both articles and resource navigation</a:t>
            </a:r>
          </a:p>
        </p:txBody>
      </p:sp>
      <p:pic>
        <p:nvPicPr>
          <p:cNvPr id="8" name="Picture 7">
            <a:extLst>
              <a:ext uri="{FF2B5EF4-FFF2-40B4-BE49-F238E27FC236}">
                <a16:creationId xmlns:a16="http://schemas.microsoft.com/office/drawing/2014/main" id="{749DC0D8-90CC-DB11-AD8D-965F450737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48914" y="2800923"/>
            <a:ext cx="419100" cy="419100"/>
          </a:xfrm>
          <a:prstGeom prst="rect">
            <a:avLst/>
          </a:prstGeom>
          <a:ln w="25400">
            <a:solidFill>
              <a:srgbClr val="DC4405"/>
            </a:solidFill>
          </a:ln>
        </p:spPr>
      </p:pic>
      <p:pic>
        <p:nvPicPr>
          <p:cNvPr id="11" name="Picture 10" descr="A screenshot of a computer&#10;&#10;Description automatically generated">
            <a:extLst>
              <a:ext uri="{FF2B5EF4-FFF2-40B4-BE49-F238E27FC236}">
                <a16:creationId xmlns:a16="http://schemas.microsoft.com/office/drawing/2014/main" id="{6A4B4B83-7AB9-74A3-F038-B9C43E037EE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48914" y="3261941"/>
            <a:ext cx="1762125" cy="1009650"/>
          </a:xfrm>
          <a:prstGeom prst="rect">
            <a:avLst/>
          </a:prstGeom>
          <a:ln w="25400">
            <a:solidFill>
              <a:srgbClr val="DC4405"/>
            </a:solidFill>
          </a:ln>
        </p:spPr>
      </p:pic>
    </p:spTree>
    <p:extLst>
      <p:ext uri="{BB962C8B-B14F-4D97-AF65-F5344CB8AC3E}">
        <p14:creationId xmlns:p14="http://schemas.microsoft.com/office/powerpoint/2010/main" val="13062539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760E000D-800C-521D-6563-1AF6682EC105}"/>
              </a:ext>
            </a:extLst>
          </p:cNvPr>
          <p:cNvPicPr>
            <a:picLocks noChangeAspect="1"/>
          </p:cNvPicPr>
          <p:nvPr/>
        </p:nvPicPr>
        <p:blipFill>
          <a:blip r:embed="rId3"/>
          <a:stretch>
            <a:fillRect/>
          </a:stretch>
        </p:blipFill>
        <p:spPr>
          <a:xfrm>
            <a:off x="4670526" y="914936"/>
            <a:ext cx="7416593" cy="4928264"/>
          </a:xfrm>
          <a:prstGeom prst="rect">
            <a:avLst/>
          </a:prstGeom>
          <a:ln>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23</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INCREASE ACCESSIBILITY</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TRANSLATE</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Machine translate both articles and resource navigation</a:t>
            </a:r>
          </a:p>
        </p:txBody>
      </p:sp>
      <p:grpSp>
        <p:nvGrpSpPr>
          <p:cNvPr id="16" name="Group 15">
            <a:extLst>
              <a:ext uri="{FF2B5EF4-FFF2-40B4-BE49-F238E27FC236}">
                <a16:creationId xmlns:a16="http://schemas.microsoft.com/office/drawing/2014/main" id="{1483BA88-6952-67CC-1DBC-0058231D17D5}"/>
              </a:ext>
            </a:extLst>
          </p:cNvPr>
          <p:cNvGrpSpPr/>
          <p:nvPr/>
        </p:nvGrpSpPr>
        <p:grpSpPr>
          <a:xfrm>
            <a:off x="298017" y="2685137"/>
            <a:ext cx="4338084" cy="400110"/>
            <a:chOff x="298017" y="1179820"/>
            <a:chExt cx="4338084" cy="400110"/>
          </a:xfrm>
        </p:grpSpPr>
        <p:sp>
          <p:nvSpPr>
            <p:cNvPr id="18" name="TextBox 17">
              <a:extLst>
                <a:ext uri="{FF2B5EF4-FFF2-40B4-BE49-F238E27FC236}">
                  <a16:creationId xmlns:a16="http://schemas.microsoft.com/office/drawing/2014/main" id="{DBDF99B8-42CE-12E9-782F-95B1A3CE8C17}"/>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TEXT MANIPULATION</a:t>
              </a:r>
            </a:p>
          </p:txBody>
        </p:sp>
        <p:cxnSp>
          <p:nvCxnSpPr>
            <p:cNvPr id="19" name="Straight Connector 18">
              <a:extLst>
                <a:ext uri="{FF2B5EF4-FFF2-40B4-BE49-F238E27FC236}">
                  <a16:creationId xmlns:a16="http://schemas.microsoft.com/office/drawing/2014/main" id="{DDFC2368-A665-6B00-9E7E-6C735E521818}"/>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E223A09-656C-C6BB-2CE4-587FF1E61F75}"/>
              </a:ext>
            </a:extLst>
          </p:cNvPr>
          <p:cNvSpPr txBox="1"/>
          <p:nvPr/>
        </p:nvSpPr>
        <p:spPr>
          <a:xfrm>
            <a:off x="326101" y="3296765"/>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Edit how article text is viewed by changing the font size, color, style, and spacing</a:t>
            </a:r>
          </a:p>
        </p:txBody>
      </p:sp>
      <p:pic>
        <p:nvPicPr>
          <p:cNvPr id="23" name="Picture 22" descr="A white circle with black and blue letters&#10;&#10;Description automatically generated">
            <a:extLst>
              <a:ext uri="{FF2B5EF4-FFF2-40B4-BE49-F238E27FC236}">
                <a16:creationId xmlns:a16="http://schemas.microsoft.com/office/drawing/2014/main" id="{9A64853E-AA4E-BBE2-1EB3-C22A9A8B82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14803" y="2821217"/>
            <a:ext cx="980932" cy="367850"/>
          </a:xfrm>
          <a:prstGeom prst="rect">
            <a:avLst/>
          </a:prstGeom>
          <a:ln w="25400">
            <a:solidFill>
              <a:srgbClr val="DC4405"/>
            </a:solidFill>
          </a:ln>
        </p:spPr>
      </p:pic>
      <p:pic>
        <p:nvPicPr>
          <p:cNvPr id="25" name="Picture 24" descr="A screenshot of a computer&#10;&#10;Description automatically generated">
            <a:extLst>
              <a:ext uri="{FF2B5EF4-FFF2-40B4-BE49-F238E27FC236}">
                <a16:creationId xmlns:a16="http://schemas.microsoft.com/office/drawing/2014/main" id="{DFB8F257-BA9F-C11E-338B-0A588D81C09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4803" y="3190430"/>
            <a:ext cx="2295525" cy="2895600"/>
          </a:xfrm>
          <a:prstGeom prst="rect">
            <a:avLst/>
          </a:prstGeom>
          <a:ln w="25400">
            <a:solidFill>
              <a:srgbClr val="DC4405"/>
            </a:solidFill>
          </a:ln>
        </p:spPr>
      </p:pic>
    </p:spTree>
    <p:extLst>
      <p:ext uri="{BB962C8B-B14F-4D97-AF65-F5344CB8AC3E}">
        <p14:creationId xmlns:p14="http://schemas.microsoft.com/office/powerpoint/2010/main" val="3671657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43D8F8B-125D-02A2-749E-54B60C5053B1}"/>
              </a:ext>
            </a:extLst>
          </p:cNvPr>
          <p:cNvPicPr>
            <a:picLocks noChangeAspect="1"/>
          </p:cNvPicPr>
          <p:nvPr/>
        </p:nvPicPr>
        <p:blipFill>
          <a:blip r:embed="rId3"/>
          <a:stretch>
            <a:fillRect/>
          </a:stretch>
        </p:blipFill>
        <p:spPr>
          <a:xfrm>
            <a:off x="4670526" y="914936"/>
            <a:ext cx="7416593" cy="4928264"/>
          </a:xfrm>
          <a:prstGeom prst="rect">
            <a:avLst/>
          </a:prstGeom>
          <a:ln>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INCREASE ACCESSIBILITY</a:t>
            </a:r>
          </a:p>
        </p:txBody>
      </p:sp>
      <p:grpSp>
        <p:nvGrpSpPr>
          <p:cNvPr id="2" name="Group 1">
            <a:extLst>
              <a:ext uri="{FF2B5EF4-FFF2-40B4-BE49-F238E27FC236}">
                <a16:creationId xmlns:a16="http://schemas.microsoft.com/office/drawing/2014/main" id="{32C32DFF-45B8-6175-6F13-6F819A063151}"/>
              </a:ext>
            </a:extLst>
          </p:cNvPr>
          <p:cNvGrpSpPr/>
          <p:nvPr/>
        </p:nvGrpSpPr>
        <p:grpSpPr>
          <a:xfrm>
            <a:off x="298017" y="1179820"/>
            <a:ext cx="4338084" cy="400110"/>
            <a:chOff x="298017" y="1179820"/>
            <a:chExt cx="4338084" cy="400110"/>
          </a:xfrm>
        </p:grpSpPr>
        <p:sp>
          <p:nvSpPr>
            <p:cNvPr id="7" name="TextBox 6">
              <a:extLst>
                <a:ext uri="{FF2B5EF4-FFF2-40B4-BE49-F238E27FC236}">
                  <a16:creationId xmlns:a16="http://schemas.microsoft.com/office/drawing/2014/main" id="{FCBB69A3-039D-E151-C007-021C8EC6E862}"/>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TRANSLATE</a:t>
              </a:r>
            </a:p>
          </p:txBody>
        </p:sp>
        <p:cxnSp>
          <p:nvCxnSpPr>
            <p:cNvPr id="9" name="Straight Connector 8">
              <a:extLst>
                <a:ext uri="{FF2B5EF4-FFF2-40B4-BE49-F238E27FC236}">
                  <a16:creationId xmlns:a16="http://schemas.microsoft.com/office/drawing/2014/main" id="{A02137ED-1B2F-7F22-6B41-0543CE3E47B3}"/>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2" name="TextBox 11">
            <a:extLst>
              <a:ext uri="{FF2B5EF4-FFF2-40B4-BE49-F238E27FC236}">
                <a16:creationId xmlns:a16="http://schemas.microsoft.com/office/drawing/2014/main" id="{A418CCBF-22D2-100B-7505-95C03E7B83FC}"/>
              </a:ext>
            </a:extLst>
          </p:cNvPr>
          <p:cNvSpPr txBox="1"/>
          <p:nvPr/>
        </p:nvSpPr>
        <p:spPr>
          <a:xfrm>
            <a:off x="326102" y="1720216"/>
            <a:ext cx="3884391"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Machine translate both articles and resource navigation</a:t>
            </a:r>
          </a:p>
        </p:txBody>
      </p:sp>
      <p:grpSp>
        <p:nvGrpSpPr>
          <p:cNvPr id="16" name="Group 15">
            <a:extLst>
              <a:ext uri="{FF2B5EF4-FFF2-40B4-BE49-F238E27FC236}">
                <a16:creationId xmlns:a16="http://schemas.microsoft.com/office/drawing/2014/main" id="{1483BA88-6952-67CC-1DBC-0058231D17D5}"/>
              </a:ext>
            </a:extLst>
          </p:cNvPr>
          <p:cNvGrpSpPr/>
          <p:nvPr/>
        </p:nvGrpSpPr>
        <p:grpSpPr>
          <a:xfrm>
            <a:off x="298017" y="2685137"/>
            <a:ext cx="4338084" cy="400110"/>
            <a:chOff x="298017" y="1179820"/>
            <a:chExt cx="4338084" cy="400110"/>
          </a:xfrm>
        </p:grpSpPr>
        <p:sp>
          <p:nvSpPr>
            <p:cNvPr id="18" name="TextBox 17">
              <a:extLst>
                <a:ext uri="{FF2B5EF4-FFF2-40B4-BE49-F238E27FC236}">
                  <a16:creationId xmlns:a16="http://schemas.microsoft.com/office/drawing/2014/main" id="{DBDF99B8-42CE-12E9-782F-95B1A3CE8C17}"/>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TEXT MANIPULATION</a:t>
              </a:r>
            </a:p>
          </p:txBody>
        </p:sp>
        <p:cxnSp>
          <p:nvCxnSpPr>
            <p:cNvPr id="19" name="Straight Connector 18">
              <a:extLst>
                <a:ext uri="{FF2B5EF4-FFF2-40B4-BE49-F238E27FC236}">
                  <a16:creationId xmlns:a16="http://schemas.microsoft.com/office/drawing/2014/main" id="{DDFC2368-A665-6B00-9E7E-6C735E521818}"/>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AE223A09-656C-C6BB-2CE4-587FF1E61F75}"/>
              </a:ext>
            </a:extLst>
          </p:cNvPr>
          <p:cNvSpPr txBox="1"/>
          <p:nvPr/>
        </p:nvSpPr>
        <p:spPr>
          <a:xfrm>
            <a:off x="326101" y="3296765"/>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Edit how article text is viewed by changing the font size, color, style, and spacing</a:t>
            </a:r>
          </a:p>
        </p:txBody>
      </p:sp>
      <p:grpSp>
        <p:nvGrpSpPr>
          <p:cNvPr id="5" name="Group 4">
            <a:extLst>
              <a:ext uri="{FF2B5EF4-FFF2-40B4-BE49-F238E27FC236}">
                <a16:creationId xmlns:a16="http://schemas.microsoft.com/office/drawing/2014/main" id="{B2DA5EA2-F262-5D19-A109-065F943293FA}"/>
              </a:ext>
            </a:extLst>
          </p:cNvPr>
          <p:cNvGrpSpPr/>
          <p:nvPr/>
        </p:nvGrpSpPr>
        <p:grpSpPr>
          <a:xfrm>
            <a:off x="298017" y="4452161"/>
            <a:ext cx="4338084" cy="400110"/>
            <a:chOff x="298017" y="1179820"/>
            <a:chExt cx="4338084" cy="400110"/>
          </a:xfrm>
        </p:grpSpPr>
        <p:sp>
          <p:nvSpPr>
            <p:cNvPr id="8" name="TextBox 7">
              <a:extLst>
                <a:ext uri="{FF2B5EF4-FFF2-40B4-BE49-F238E27FC236}">
                  <a16:creationId xmlns:a16="http://schemas.microsoft.com/office/drawing/2014/main" id="{E4FFD53D-ED3D-3845-0B6F-2E7B72D67C0D}"/>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LISTEN</a:t>
              </a:r>
            </a:p>
          </p:txBody>
        </p:sp>
        <p:cxnSp>
          <p:nvCxnSpPr>
            <p:cNvPr id="10" name="Straight Connector 9">
              <a:extLst>
                <a:ext uri="{FF2B5EF4-FFF2-40B4-BE49-F238E27FC236}">
                  <a16:creationId xmlns:a16="http://schemas.microsoft.com/office/drawing/2014/main" id="{3ABDE62F-A53E-A904-EA34-5FF1472F2EF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1" name="TextBox 10">
            <a:extLst>
              <a:ext uri="{FF2B5EF4-FFF2-40B4-BE49-F238E27FC236}">
                <a16:creationId xmlns:a16="http://schemas.microsoft.com/office/drawing/2014/main" id="{BE5655D6-9049-2034-D7B5-B9AD7E91EF08}"/>
              </a:ext>
            </a:extLst>
          </p:cNvPr>
          <p:cNvSpPr txBox="1"/>
          <p:nvPr/>
        </p:nvSpPr>
        <p:spPr>
          <a:xfrm>
            <a:off x="326101" y="5084337"/>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Have entire articles rea</a:t>
            </a:r>
            <a:r>
              <a:rPr lang="en-US" dirty="0">
                <a:solidFill>
                  <a:srgbClr val="003865"/>
                </a:solidFill>
                <a:latin typeface="Open Sans"/>
              </a:rPr>
              <a:t>d to you, including title, and any image captions</a:t>
            </a:r>
            <a:endParaRPr kumimoji="0" lang="en-US" sz="1800" b="0" i="0" u="none" strike="noStrike" kern="1200" cap="none" spc="0" normalizeH="0" baseline="0" noProof="0" dirty="0">
              <a:ln>
                <a:noFill/>
              </a:ln>
              <a:solidFill>
                <a:srgbClr val="003865"/>
              </a:solidFill>
              <a:effectLst/>
              <a:uLnTx/>
              <a:uFillTx/>
              <a:latin typeface="Open Sans"/>
              <a:ea typeface="+mn-ea"/>
              <a:cs typeface="+mn-cs"/>
            </a:endParaRPr>
          </a:p>
        </p:txBody>
      </p:sp>
      <p:pic>
        <p:nvPicPr>
          <p:cNvPr id="14" name="Picture 13">
            <a:extLst>
              <a:ext uri="{FF2B5EF4-FFF2-40B4-BE49-F238E27FC236}">
                <a16:creationId xmlns:a16="http://schemas.microsoft.com/office/drawing/2014/main" id="{20A22B65-5ABD-56BF-B42D-78DF9A5949E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53721" y="2868248"/>
            <a:ext cx="351064" cy="342900"/>
          </a:xfrm>
          <a:prstGeom prst="rect">
            <a:avLst/>
          </a:prstGeom>
          <a:ln w="25400">
            <a:solidFill>
              <a:srgbClr val="DC4405"/>
            </a:solidFill>
          </a:ln>
        </p:spPr>
      </p:pic>
      <p:pic>
        <p:nvPicPr>
          <p:cNvPr id="17" name="Picture 16">
            <a:extLst>
              <a:ext uri="{FF2B5EF4-FFF2-40B4-BE49-F238E27FC236}">
                <a16:creationId xmlns:a16="http://schemas.microsoft.com/office/drawing/2014/main" id="{CD5A2C95-C66A-25D5-F7E1-FD0189472D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53721" y="3254800"/>
            <a:ext cx="2667000" cy="285750"/>
          </a:xfrm>
          <a:prstGeom prst="rect">
            <a:avLst/>
          </a:prstGeom>
          <a:ln w="25400">
            <a:solidFill>
              <a:srgbClr val="DC4405"/>
            </a:solidFill>
          </a:ln>
        </p:spPr>
      </p:pic>
    </p:spTree>
    <p:extLst>
      <p:ext uri="{BB962C8B-B14F-4D97-AF65-F5344CB8AC3E}">
        <p14:creationId xmlns:p14="http://schemas.microsoft.com/office/powerpoint/2010/main" val="21342248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25</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SUPPORT RESEARCH</a:t>
            </a:r>
          </a:p>
        </p:txBody>
      </p:sp>
      <p:grpSp>
        <p:nvGrpSpPr>
          <p:cNvPr id="5" name="Group 4">
            <a:extLst>
              <a:ext uri="{FF2B5EF4-FFF2-40B4-BE49-F238E27FC236}">
                <a16:creationId xmlns:a16="http://schemas.microsoft.com/office/drawing/2014/main" id="{CE1AB225-E9CA-238A-DFFD-40CF80EC6B8D}"/>
              </a:ext>
            </a:extLst>
          </p:cNvPr>
          <p:cNvGrpSpPr/>
          <p:nvPr/>
        </p:nvGrpSpPr>
        <p:grpSpPr>
          <a:xfrm>
            <a:off x="326102" y="1302717"/>
            <a:ext cx="4338084" cy="400110"/>
            <a:chOff x="298017" y="1179820"/>
            <a:chExt cx="4338084" cy="400110"/>
          </a:xfrm>
        </p:grpSpPr>
        <p:sp>
          <p:nvSpPr>
            <p:cNvPr id="6" name="TextBox 5">
              <a:extLst>
                <a:ext uri="{FF2B5EF4-FFF2-40B4-BE49-F238E27FC236}">
                  <a16:creationId xmlns:a16="http://schemas.microsoft.com/office/drawing/2014/main" id="{1E0E81DE-25F6-707B-AC32-AE194889EE00}"/>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865"/>
                  </a:solidFill>
                  <a:effectLst/>
                  <a:uLnTx/>
                  <a:uFillTx/>
                  <a:latin typeface="Open Sans"/>
                  <a:ea typeface="+mn-ea"/>
                  <a:cs typeface="+mn-cs"/>
                </a:rPr>
                <a:t>TOPIC PAGES</a:t>
              </a:r>
              <a:endParaRPr kumimoji="0" lang="en-US" sz="2000" b="1" i="0" u="none" strike="noStrike" kern="1200" cap="none" spc="0" normalizeH="0" baseline="0" noProof="0" dirty="0">
                <a:ln>
                  <a:noFill/>
                </a:ln>
                <a:solidFill>
                  <a:srgbClr val="003865"/>
                </a:solidFill>
                <a:effectLst/>
                <a:uLnTx/>
                <a:uFillTx/>
                <a:latin typeface="Open Sans"/>
                <a:ea typeface="+mn-ea"/>
                <a:cs typeface="+mn-cs"/>
              </a:endParaRPr>
            </a:p>
          </p:txBody>
        </p:sp>
        <p:cxnSp>
          <p:nvCxnSpPr>
            <p:cNvPr id="8" name="Straight Connector 7">
              <a:extLst>
                <a:ext uri="{FF2B5EF4-FFF2-40B4-BE49-F238E27FC236}">
                  <a16:creationId xmlns:a16="http://schemas.microsoft.com/office/drawing/2014/main" id="{957AF110-F086-0D56-297B-CBC2193D708D}"/>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EEE3D56-9665-D1FD-837C-5B1941810ADF}"/>
              </a:ext>
            </a:extLst>
          </p:cNvPr>
          <p:cNvSpPr txBox="1"/>
          <p:nvPr/>
        </p:nvSpPr>
        <p:spPr>
          <a:xfrm>
            <a:off x="326102" y="1817301"/>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Organized pages that provide a topic overview and list all related results</a:t>
            </a:r>
          </a:p>
        </p:txBody>
      </p:sp>
      <p:pic>
        <p:nvPicPr>
          <p:cNvPr id="14" name="Picture 13">
            <a:extLst>
              <a:ext uri="{FF2B5EF4-FFF2-40B4-BE49-F238E27FC236}">
                <a16:creationId xmlns:a16="http://schemas.microsoft.com/office/drawing/2014/main" id="{3346EB8D-50EA-F991-56BD-8A2CEC391835}"/>
              </a:ext>
            </a:extLst>
          </p:cNvPr>
          <p:cNvPicPr>
            <a:picLocks noChangeAspect="1"/>
          </p:cNvPicPr>
          <p:nvPr/>
        </p:nvPicPr>
        <p:blipFill>
          <a:blip r:embed="rId3"/>
          <a:stretch>
            <a:fillRect/>
          </a:stretch>
        </p:blipFill>
        <p:spPr>
          <a:xfrm>
            <a:off x="4910468" y="1127648"/>
            <a:ext cx="6551479" cy="4359349"/>
          </a:xfrm>
          <a:prstGeom prst="rect">
            <a:avLst/>
          </a:prstGeom>
          <a:ln>
            <a:solidFill>
              <a:schemeClr val="bg2">
                <a:lumMod val="75000"/>
              </a:schemeClr>
            </a:solidFill>
          </a:ln>
        </p:spPr>
      </p:pic>
    </p:spTree>
    <p:extLst>
      <p:ext uri="{BB962C8B-B14F-4D97-AF65-F5344CB8AC3E}">
        <p14:creationId xmlns:p14="http://schemas.microsoft.com/office/powerpoint/2010/main" val="29905537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AF3E0B8-1E5F-5CA4-EA67-21511414460A}"/>
              </a:ext>
            </a:extLst>
          </p:cNvPr>
          <p:cNvPicPr>
            <a:picLocks noChangeAspect="1"/>
          </p:cNvPicPr>
          <p:nvPr/>
        </p:nvPicPr>
        <p:blipFill>
          <a:blip r:embed="rId3"/>
          <a:stretch>
            <a:fillRect/>
          </a:stretch>
        </p:blipFill>
        <p:spPr>
          <a:xfrm>
            <a:off x="4664187" y="998368"/>
            <a:ext cx="6934444" cy="4565301"/>
          </a:xfrm>
          <a:prstGeom prst="rect">
            <a:avLst/>
          </a:prstGeom>
          <a:ln>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SUPPORT RESEARCH</a:t>
            </a:r>
          </a:p>
        </p:txBody>
      </p:sp>
      <p:grpSp>
        <p:nvGrpSpPr>
          <p:cNvPr id="5" name="Group 4">
            <a:extLst>
              <a:ext uri="{FF2B5EF4-FFF2-40B4-BE49-F238E27FC236}">
                <a16:creationId xmlns:a16="http://schemas.microsoft.com/office/drawing/2014/main" id="{CE1AB225-E9CA-238A-DFFD-40CF80EC6B8D}"/>
              </a:ext>
            </a:extLst>
          </p:cNvPr>
          <p:cNvGrpSpPr/>
          <p:nvPr/>
        </p:nvGrpSpPr>
        <p:grpSpPr>
          <a:xfrm>
            <a:off x="326102" y="1177405"/>
            <a:ext cx="4338084" cy="400110"/>
            <a:chOff x="298017" y="1179820"/>
            <a:chExt cx="4338084" cy="400110"/>
          </a:xfrm>
        </p:grpSpPr>
        <p:sp>
          <p:nvSpPr>
            <p:cNvPr id="6" name="TextBox 5">
              <a:extLst>
                <a:ext uri="{FF2B5EF4-FFF2-40B4-BE49-F238E27FC236}">
                  <a16:creationId xmlns:a16="http://schemas.microsoft.com/office/drawing/2014/main" id="{1E0E81DE-25F6-707B-AC32-AE194889EE00}"/>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a:ln>
                    <a:noFill/>
                  </a:ln>
                  <a:solidFill>
                    <a:srgbClr val="003865"/>
                  </a:solidFill>
                  <a:effectLst/>
                  <a:uLnTx/>
                  <a:uFillTx/>
                  <a:latin typeface="Open Sans"/>
                  <a:ea typeface="+mn-ea"/>
                  <a:cs typeface="+mn-cs"/>
                </a:rPr>
                <a:t>TOPIC PAGES</a:t>
              </a:r>
              <a:endParaRPr kumimoji="0" lang="en-US" sz="2000" b="1" i="0" u="none" strike="noStrike" kern="1200" cap="none" spc="0" normalizeH="0" baseline="0" noProof="0" dirty="0">
                <a:ln>
                  <a:noFill/>
                </a:ln>
                <a:solidFill>
                  <a:srgbClr val="003865"/>
                </a:solidFill>
                <a:effectLst/>
                <a:uLnTx/>
                <a:uFillTx/>
                <a:latin typeface="Open Sans"/>
                <a:ea typeface="+mn-ea"/>
                <a:cs typeface="+mn-cs"/>
              </a:endParaRPr>
            </a:p>
          </p:txBody>
        </p:sp>
        <p:cxnSp>
          <p:nvCxnSpPr>
            <p:cNvPr id="8" name="Straight Connector 7">
              <a:extLst>
                <a:ext uri="{FF2B5EF4-FFF2-40B4-BE49-F238E27FC236}">
                  <a16:creationId xmlns:a16="http://schemas.microsoft.com/office/drawing/2014/main" id="{957AF110-F086-0D56-297B-CBC2193D708D}"/>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3" name="TextBox 12">
            <a:extLst>
              <a:ext uri="{FF2B5EF4-FFF2-40B4-BE49-F238E27FC236}">
                <a16:creationId xmlns:a16="http://schemas.microsoft.com/office/drawing/2014/main" id="{BEEE3D56-9665-D1FD-837C-5B1941810ADF}"/>
              </a:ext>
            </a:extLst>
          </p:cNvPr>
          <p:cNvSpPr txBox="1"/>
          <p:nvPr/>
        </p:nvSpPr>
        <p:spPr>
          <a:xfrm>
            <a:off x="376135" y="1751713"/>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Organized pages that provide a topic overview and list all related results</a:t>
            </a:r>
          </a:p>
        </p:txBody>
      </p:sp>
      <p:grpSp>
        <p:nvGrpSpPr>
          <p:cNvPr id="10" name="Group 9">
            <a:extLst>
              <a:ext uri="{FF2B5EF4-FFF2-40B4-BE49-F238E27FC236}">
                <a16:creationId xmlns:a16="http://schemas.microsoft.com/office/drawing/2014/main" id="{19192269-50F3-4BE1-CB19-34A458EF71B7}"/>
              </a:ext>
            </a:extLst>
          </p:cNvPr>
          <p:cNvGrpSpPr/>
          <p:nvPr/>
        </p:nvGrpSpPr>
        <p:grpSpPr>
          <a:xfrm>
            <a:off x="326102" y="2904541"/>
            <a:ext cx="4338084" cy="400110"/>
            <a:chOff x="298017" y="1179820"/>
            <a:chExt cx="4338084" cy="400110"/>
          </a:xfrm>
        </p:grpSpPr>
        <p:sp>
          <p:nvSpPr>
            <p:cNvPr id="14" name="TextBox 13">
              <a:extLst>
                <a:ext uri="{FF2B5EF4-FFF2-40B4-BE49-F238E27FC236}">
                  <a16:creationId xmlns:a16="http://schemas.microsoft.com/office/drawing/2014/main" id="{2D75E437-F6D4-DA25-814E-93FEFDA8E8BD}"/>
                </a:ext>
              </a:extLst>
            </p:cNvPr>
            <p:cNvSpPr txBox="1"/>
            <p:nvPr/>
          </p:nvSpPr>
          <p:spPr>
            <a:xfrm>
              <a:off x="298017" y="1179820"/>
              <a:ext cx="4338084" cy="4001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003865"/>
                  </a:solidFill>
                  <a:effectLst/>
                  <a:uLnTx/>
                  <a:uFillTx/>
                  <a:latin typeface="Open Sans"/>
                  <a:ea typeface="+mn-ea"/>
                  <a:cs typeface="+mn-cs"/>
                </a:rPr>
                <a:t>HIGHLIGHTS AND NOTES</a:t>
              </a:r>
            </a:p>
          </p:txBody>
        </p:sp>
        <p:cxnSp>
          <p:nvCxnSpPr>
            <p:cNvPr id="15" name="Straight Connector 14">
              <a:extLst>
                <a:ext uri="{FF2B5EF4-FFF2-40B4-BE49-F238E27FC236}">
                  <a16:creationId xmlns:a16="http://schemas.microsoft.com/office/drawing/2014/main" id="{5D398245-E602-16E1-3747-856D5D282860}"/>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6" name="TextBox 15">
            <a:extLst>
              <a:ext uri="{FF2B5EF4-FFF2-40B4-BE49-F238E27FC236}">
                <a16:creationId xmlns:a16="http://schemas.microsoft.com/office/drawing/2014/main" id="{4CBA4D4A-256D-BFF7-1C7E-17B31D5DE91D}"/>
              </a:ext>
            </a:extLst>
          </p:cNvPr>
          <p:cNvSpPr txBox="1"/>
          <p:nvPr/>
        </p:nvSpPr>
        <p:spPr>
          <a:xfrm>
            <a:off x="354187" y="3534149"/>
            <a:ext cx="388439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3865"/>
                </a:solidFill>
                <a:effectLst/>
                <a:uLnTx/>
                <a:uFillTx/>
                <a:latin typeface="Open Sans"/>
                <a:ea typeface="+mn-ea"/>
                <a:cs typeface="+mn-cs"/>
              </a:rPr>
              <a:t>All documents can be highlighted and annotated to support a deeper understanding of topics</a:t>
            </a:r>
          </a:p>
        </p:txBody>
      </p:sp>
      <p:pic>
        <p:nvPicPr>
          <p:cNvPr id="20" name="Picture 19" descr="A screenshot of a computer&#10;&#10;Description automatically generated">
            <a:extLst>
              <a:ext uri="{FF2B5EF4-FFF2-40B4-BE49-F238E27FC236}">
                <a16:creationId xmlns:a16="http://schemas.microsoft.com/office/drawing/2014/main" id="{4EDAAFD0-3F75-F672-D3D3-81D3180A4E9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676740" y="4802303"/>
            <a:ext cx="2188664" cy="877939"/>
          </a:xfrm>
          <a:prstGeom prst="rect">
            <a:avLst/>
          </a:prstGeom>
          <a:ln w="25400">
            <a:solidFill>
              <a:srgbClr val="DC4405"/>
            </a:solidFill>
          </a:ln>
        </p:spPr>
      </p:pic>
      <p:pic>
        <p:nvPicPr>
          <p:cNvPr id="23" name="Picture 22" descr="A green and purple text&#10;&#10;Description automatically generated">
            <a:extLst>
              <a:ext uri="{FF2B5EF4-FFF2-40B4-BE49-F238E27FC236}">
                <a16:creationId xmlns:a16="http://schemas.microsoft.com/office/drawing/2014/main" id="{E41BA59D-09BA-EC80-06F9-C635FB3CBB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67154" y="3722460"/>
            <a:ext cx="3198250" cy="1033941"/>
          </a:xfrm>
          <a:prstGeom prst="rect">
            <a:avLst/>
          </a:prstGeom>
          <a:ln w="25400">
            <a:solidFill>
              <a:srgbClr val="DC4405"/>
            </a:solidFill>
          </a:ln>
        </p:spPr>
      </p:pic>
    </p:spTree>
    <p:extLst>
      <p:ext uri="{BB962C8B-B14F-4D97-AF65-F5344CB8AC3E}">
        <p14:creationId xmlns:p14="http://schemas.microsoft.com/office/powerpoint/2010/main" val="33926668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4271AC3-D8A5-49F9-889C-F75AF1A94A20}"/>
              </a:ext>
            </a:extLst>
          </p:cNvPr>
          <p:cNvSpPr>
            <a:spLocks noGrp="1"/>
          </p:cNvSpPr>
          <p:nvPr>
            <p:ph type="sldNum" sz="quarter" idx="21"/>
          </p:nvPr>
        </p:nvSpPr>
        <p:spPr>
          <a:xfrm>
            <a:off x="5912370" y="6251030"/>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grpSp>
        <p:nvGrpSpPr>
          <p:cNvPr id="7" name="Group 6">
            <a:extLst>
              <a:ext uri="{FF2B5EF4-FFF2-40B4-BE49-F238E27FC236}">
                <a16:creationId xmlns:a16="http://schemas.microsoft.com/office/drawing/2014/main" id="{F8EC9989-3867-0E41-3E6D-D5CB5B34316D}"/>
              </a:ext>
            </a:extLst>
          </p:cNvPr>
          <p:cNvGrpSpPr/>
          <p:nvPr/>
        </p:nvGrpSpPr>
        <p:grpSpPr>
          <a:xfrm>
            <a:off x="2800136" y="241845"/>
            <a:ext cx="4495800" cy="3991295"/>
            <a:chOff x="2800136" y="241845"/>
            <a:chExt cx="4495800" cy="3991295"/>
          </a:xfrm>
        </p:grpSpPr>
        <p:sp>
          <p:nvSpPr>
            <p:cNvPr id="2" name="Oval Callout 8">
              <a:extLst>
                <a:ext uri="{FF2B5EF4-FFF2-40B4-BE49-F238E27FC236}">
                  <a16:creationId xmlns:a16="http://schemas.microsoft.com/office/drawing/2014/main" id="{C78484DB-33E4-0CA0-76FF-6350DCEA734C}"/>
                </a:ext>
              </a:extLst>
            </p:cNvPr>
            <p:cNvSpPr/>
            <p:nvPr/>
          </p:nvSpPr>
          <p:spPr>
            <a:xfrm>
              <a:off x="2800136" y="241845"/>
              <a:ext cx="4495800" cy="3733800"/>
            </a:xfrm>
            <a:prstGeom prst="wedgeEllipseCallout">
              <a:avLst/>
            </a:prstGeom>
            <a:solidFill>
              <a:srgbClr val="00B0F0"/>
            </a:solidFill>
            <a:ln w="762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4" name="TextBox 10">
              <a:extLst>
                <a:ext uri="{FF2B5EF4-FFF2-40B4-BE49-F238E27FC236}">
                  <a16:creationId xmlns:a16="http://schemas.microsoft.com/office/drawing/2014/main" id="{0CB727F6-D5A5-4158-57A4-435395EFD697}"/>
                </a:ext>
              </a:extLst>
            </p:cNvPr>
            <p:cNvSpPr txBox="1"/>
            <p:nvPr/>
          </p:nvSpPr>
          <p:spPr>
            <a:xfrm>
              <a:off x="4208572" y="447488"/>
              <a:ext cx="1676400" cy="378565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0" b="1" dirty="0">
                  <a:solidFill>
                    <a:schemeClr val="bg1"/>
                  </a:solidFill>
                  <a:latin typeface="+mj-lt"/>
                  <a:cs typeface="Arial" panose="020B0604020202020204" pitchFamily="34" charset="0"/>
                </a:rPr>
                <a:t>?</a:t>
              </a:r>
            </a:p>
          </p:txBody>
        </p:sp>
      </p:grpSp>
      <p:grpSp>
        <p:nvGrpSpPr>
          <p:cNvPr id="8" name="Group 7">
            <a:extLst>
              <a:ext uri="{FF2B5EF4-FFF2-40B4-BE49-F238E27FC236}">
                <a16:creationId xmlns:a16="http://schemas.microsoft.com/office/drawing/2014/main" id="{A6A9EB96-A91F-5478-22A4-3F3885AD0E3C}"/>
              </a:ext>
            </a:extLst>
          </p:cNvPr>
          <p:cNvGrpSpPr/>
          <p:nvPr/>
        </p:nvGrpSpPr>
        <p:grpSpPr>
          <a:xfrm>
            <a:off x="6363118" y="2108745"/>
            <a:ext cx="3276600" cy="2667000"/>
            <a:chOff x="7245850" y="2393451"/>
            <a:chExt cx="3276600" cy="2667000"/>
          </a:xfrm>
        </p:grpSpPr>
        <p:sp>
          <p:nvSpPr>
            <p:cNvPr id="3" name="Oval Callout 9">
              <a:extLst>
                <a:ext uri="{FF2B5EF4-FFF2-40B4-BE49-F238E27FC236}">
                  <a16:creationId xmlns:a16="http://schemas.microsoft.com/office/drawing/2014/main" id="{99F647E9-6B79-3837-3532-03EF00873CB7}"/>
                </a:ext>
              </a:extLst>
            </p:cNvPr>
            <p:cNvSpPr/>
            <p:nvPr/>
          </p:nvSpPr>
          <p:spPr>
            <a:xfrm flipH="1">
              <a:off x="7245850" y="2393451"/>
              <a:ext cx="3276600" cy="2667000"/>
            </a:xfrm>
            <a:prstGeom prst="wedgeEllipseCallout">
              <a:avLst/>
            </a:prstGeom>
            <a:solidFill>
              <a:schemeClr val="accent1">
                <a:lumMod val="50000"/>
              </a:schemeClr>
            </a:solidFill>
            <a:ln w="76200">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sp>
          <p:nvSpPr>
            <p:cNvPr id="6" name="TextBox 11">
              <a:extLst>
                <a:ext uri="{FF2B5EF4-FFF2-40B4-BE49-F238E27FC236}">
                  <a16:creationId xmlns:a16="http://schemas.microsoft.com/office/drawing/2014/main" id="{239E1F7B-6DFC-818C-DD09-707BE30307A1}"/>
                </a:ext>
              </a:extLst>
            </p:cNvPr>
            <p:cNvSpPr txBox="1"/>
            <p:nvPr/>
          </p:nvSpPr>
          <p:spPr>
            <a:xfrm>
              <a:off x="7866172" y="2699238"/>
              <a:ext cx="1676400" cy="163121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10000" b="1" dirty="0">
                  <a:solidFill>
                    <a:schemeClr val="bg1"/>
                  </a:solidFill>
                  <a:latin typeface="+mj-lt"/>
                  <a:cs typeface="Arial" panose="020B0604020202020204" pitchFamily="34" charset="0"/>
                </a:rPr>
                <a:t>…</a:t>
              </a:r>
            </a:p>
          </p:txBody>
        </p:sp>
      </p:grpSp>
    </p:spTree>
    <p:extLst>
      <p:ext uri="{BB962C8B-B14F-4D97-AF65-F5344CB8AC3E}">
        <p14:creationId xmlns:p14="http://schemas.microsoft.com/office/powerpoint/2010/main" val="2997789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D1E0667-FF0F-6DBB-8640-1FD0EBBE027A}"/>
              </a:ext>
            </a:extLst>
          </p:cNvPr>
          <p:cNvSpPr>
            <a:spLocks noGrp="1"/>
          </p:cNvSpPr>
          <p:nvPr>
            <p:ph type="body" sz="quarter" idx="11"/>
          </p:nvPr>
        </p:nvSpPr>
        <p:spPr>
          <a:xfrm>
            <a:off x="209862" y="291951"/>
            <a:ext cx="5407353" cy="691681"/>
          </a:xfrm>
        </p:spPr>
        <p:txBody>
          <a:bodyPr/>
          <a:lstStyle/>
          <a:p>
            <a:r>
              <a:rPr lang="en-US" dirty="0">
                <a:solidFill>
                  <a:srgbClr val="003865"/>
                </a:solidFill>
              </a:rPr>
              <a:t>SIMPLE ACCESS</a:t>
            </a:r>
          </a:p>
        </p:txBody>
      </p:sp>
      <p:sp>
        <p:nvSpPr>
          <p:cNvPr id="6" name="Slide Number Placeholder 5">
            <a:extLst>
              <a:ext uri="{FF2B5EF4-FFF2-40B4-BE49-F238E27FC236}">
                <a16:creationId xmlns:a16="http://schemas.microsoft.com/office/drawing/2014/main" id="{576E9018-E997-D488-304B-4D344BD9085C}"/>
              </a:ext>
            </a:extLst>
          </p:cNvPr>
          <p:cNvSpPr>
            <a:spLocks noGrp="1"/>
          </p:cNvSpPr>
          <p:nvPr>
            <p:ph type="sldNum" sz="quarter" idx="21"/>
          </p:nvPr>
        </p:nvSpPr>
        <p:spPr>
          <a:xfrm>
            <a:off x="6014803" y="629494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FFFFFF"/>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3</a:t>
            </a:fld>
            <a:endParaRPr kumimoji="0" lang="en-US" sz="900" b="0" i="0" u="none" strike="noStrike" kern="1200" cap="none" spc="0" normalizeH="0" baseline="0" noProof="0">
              <a:ln>
                <a:noFill/>
              </a:ln>
              <a:solidFill>
                <a:srgbClr val="FFFFFF"/>
              </a:solidFill>
              <a:effectLst/>
              <a:uLnTx/>
              <a:uFillTx/>
              <a:latin typeface="Open Sans"/>
              <a:cs typeface="Arial" charset="0"/>
            </a:endParaRPr>
          </a:p>
        </p:txBody>
      </p:sp>
      <p:sp>
        <p:nvSpPr>
          <p:cNvPr id="9" name="Content Placeholder 26">
            <a:extLst>
              <a:ext uri="{FF2B5EF4-FFF2-40B4-BE49-F238E27FC236}">
                <a16:creationId xmlns:a16="http://schemas.microsoft.com/office/drawing/2014/main" id="{5E2FB794-D83C-CF41-8FF0-B841D100BECF}"/>
              </a:ext>
            </a:extLst>
          </p:cNvPr>
          <p:cNvSpPr>
            <a:spLocks noGrp="1"/>
          </p:cNvSpPr>
          <p:nvPr/>
        </p:nvSpPr>
        <p:spPr>
          <a:xfrm>
            <a:off x="1347681" y="1967906"/>
            <a:ext cx="3704283" cy="3139913"/>
          </a:xfrm>
          <a:prstGeom prst="rect">
            <a:avLst/>
          </a:prstGeom>
        </p:spPr>
        <p:txBody>
          <a:bodyPr vert="horz" lIns="91440" tIns="45720" rIns="91440" bIns="45720" rtlCol="0">
            <a:normAutofit/>
          </a:bodyPr>
          <a:lstStyle>
            <a:lvl1pPr marL="2834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800" kern="1200" baseline="0">
                <a:solidFill>
                  <a:schemeClr val="tx2"/>
                </a:solidFill>
                <a:latin typeface="+mj-lt"/>
                <a:ea typeface="+mn-ea"/>
                <a:cs typeface="+mn-cs"/>
              </a:defRPr>
            </a:lvl1pPr>
            <a:lvl2pPr marL="740664" indent="-283464" algn="l" defTabSz="3026664" rtl="0" eaLnBrk="1" latinLnBrk="0" hangingPunct="1">
              <a:lnSpc>
                <a:spcPct val="90000"/>
              </a:lnSpc>
              <a:spcBef>
                <a:spcPts val="500"/>
              </a:spcBef>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baseline="0">
                <a:solidFill>
                  <a:schemeClr val="tx2"/>
                </a:solidFill>
                <a:latin typeface="+mj-lt"/>
                <a:ea typeface="+mn-ea"/>
                <a:cs typeface="+mn-cs"/>
              </a:defRPr>
            </a:lvl2pPr>
            <a:lvl3pPr marL="11978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3pPr>
            <a:lvl4pPr marL="16550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4pPr>
            <a:lvl5pPr marL="2112264" marR="0" indent="-283464" algn="l" defTabSz="3026664" rtl="0" eaLnBrk="1" fontAlgn="auto" latinLnBrk="0" hangingPunct="1">
              <a:lnSpc>
                <a:spcPct val="90000"/>
              </a:lnSpc>
              <a:spcBef>
                <a:spcPts val="500"/>
              </a:spcBef>
              <a:spcAft>
                <a:spcPts val="0"/>
              </a:spcAft>
              <a:buClr>
                <a:srgbClr val="E05529"/>
              </a:buClr>
              <a:buSzPct val="80000"/>
              <a:buFont typeface="Arial" charset="0"/>
              <a:buChar char="•"/>
              <a:tabLst>
                <a:tab pos="283464" algn="l"/>
                <a:tab pos="740664" algn="l"/>
                <a:tab pos="1197864" algn="l"/>
                <a:tab pos="1655064" algn="l"/>
                <a:tab pos="2112264" algn="l"/>
                <a:tab pos="2569464" algn="l"/>
                <a:tab pos="3026664" algn="l"/>
              </a:tabLst>
              <a:defRPr sz="1600" kern="1200">
                <a:solidFill>
                  <a:schemeClr val="tx2"/>
                </a:solidFill>
                <a:latin typeface="+mj-lt"/>
                <a:ea typeface="+mn-ea"/>
                <a:cs typeface="+mn-cs"/>
              </a:defRPr>
            </a:lvl5pPr>
            <a:lvl6pPr marL="2569464" marR="0" indent="-283464" algn="l" defTabSz="914377" rtl="0" eaLnBrk="1" fontAlgn="auto" latinLnBrk="0" hangingPunct="1">
              <a:lnSpc>
                <a:spcPct val="90000"/>
              </a:lnSpc>
              <a:spcBef>
                <a:spcPts val="500"/>
              </a:spcBef>
              <a:spcAft>
                <a:spcPts val="0"/>
              </a:spcAft>
              <a:buClr>
                <a:srgbClr val="E05529"/>
              </a:buClr>
              <a:buSzPct val="80000"/>
              <a:buFont typeface="Arial"/>
              <a:buChar char="•"/>
              <a:tabLst/>
              <a:defRPr sz="1600" kern="1200" baseline="0">
                <a:solidFill>
                  <a:schemeClr val="tx2"/>
                </a:solidFill>
                <a:latin typeface="+mj-lt"/>
                <a:ea typeface="+mn-ea"/>
                <a:cs typeface="+mn-cs"/>
              </a:defRPr>
            </a:lvl6pPr>
            <a:lvl7pPr marL="2569464" indent="-283464" algn="l" defTabSz="914377" rtl="0" eaLnBrk="1" latinLnBrk="0" hangingPunct="1">
              <a:lnSpc>
                <a:spcPct val="90000"/>
              </a:lnSpc>
              <a:spcBef>
                <a:spcPts val="500"/>
              </a:spcBef>
              <a:buClr>
                <a:srgbClr val="E05529"/>
              </a:buClr>
              <a:buSzPct val="80000"/>
              <a:buFont typeface="Arial"/>
              <a:buChar char="•"/>
              <a:defRPr sz="1600" kern="1200">
                <a:solidFill>
                  <a:schemeClr val="tx2"/>
                </a:solidFill>
                <a:latin typeface="+mn-lt"/>
                <a:ea typeface="+mn-ea"/>
                <a:cs typeface="+mn-cs"/>
              </a:defRPr>
            </a:lvl7pPr>
            <a:lvl8pPr marL="3428914"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nSpc>
                <a:spcPct val="100000"/>
              </a:lnSpc>
              <a:spcBef>
                <a:spcPts val="0"/>
              </a:spcBef>
              <a:spcAft>
                <a:spcPts val="3700"/>
              </a:spcAft>
              <a:buNone/>
            </a:pPr>
            <a:r>
              <a:rPr lang="en-US" sz="2400" dirty="0">
                <a:solidFill>
                  <a:srgbClr val="003865"/>
                </a:solidFill>
              </a:rPr>
              <a:t>Anytime</a:t>
            </a:r>
          </a:p>
          <a:p>
            <a:pPr marL="0" indent="0">
              <a:lnSpc>
                <a:spcPct val="100000"/>
              </a:lnSpc>
              <a:spcBef>
                <a:spcPts val="0"/>
              </a:spcBef>
              <a:spcAft>
                <a:spcPts val="3700"/>
              </a:spcAft>
              <a:buNone/>
            </a:pPr>
            <a:r>
              <a:rPr lang="en-US" sz="2400" dirty="0">
                <a:solidFill>
                  <a:srgbClr val="003865"/>
                </a:solidFill>
              </a:rPr>
              <a:t>Anywhere</a:t>
            </a:r>
          </a:p>
          <a:p>
            <a:pPr marL="0" indent="0">
              <a:lnSpc>
                <a:spcPct val="100000"/>
              </a:lnSpc>
              <a:spcBef>
                <a:spcPts val="0"/>
              </a:spcBef>
              <a:spcAft>
                <a:spcPts val="3700"/>
              </a:spcAft>
              <a:buNone/>
            </a:pPr>
            <a:r>
              <a:rPr lang="en-US" sz="2400" dirty="0">
                <a:solidFill>
                  <a:srgbClr val="003865"/>
                </a:solidFill>
              </a:rPr>
              <a:t>Any Device</a:t>
            </a:r>
          </a:p>
          <a:p>
            <a:pPr marL="0" indent="0">
              <a:lnSpc>
                <a:spcPct val="100000"/>
              </a:lnSpc>
              <a:spcBef>
                <a:spcPts val="0"/>
              </a:spcBef>
              <a:spcAft>
                <a:spcPts val="3700"/>
              </a:spcAft>
              <a:buNone/>
            </a:pPr>
            <a:r>
              <a:rPr lang="en-US" sz="2400" dirty="0">
                <a:solidFill>
                  <a:srgbClr val="003865"/>
                </a:solidFill>
              </a:rPr>
              <a:t>Without Ads or Paywalls</a:t>
            </a:r>
          </a:p>
        </p:txBody>
      </p:sp>
      <p:pic>
        <p:nvPicPr>
          <p:cNvPr id="11" name="Graphic 29" descr="Clock">
            <a:extLst>
              <a:ext uri="{FF2B5EF4-FFF2-40B4-BE49-F238E27FC236}">
                <a16:creationId xmlns:a16="http://schemas.microsoft.com/office/drawing/2014/main" id="{E7960EA1-DA25-124E-87AE-3C4BE7A5052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29551" y="1868516"/>
            <a:ext cx="659072" cy="659072"/>
          </a:xfrm>
          <a:prstGeom prst="rect">
            <a:avLst/>
          </a:prstGeom>
        </p:spPr>
      </p:pic>
      <p:pic>
        <p:nvPicPr>
          <p:cNvPr id="4" name="Picture 3">
            <a:extLst>
              <a:ext uri="{FF2B5EF4-FFF2-40B4-BE49-F238E27FC236}">
                <a16:creationId xmlns:a16="http://schemas.microsoft.com/office/drawing/2014/main" id="{5A7B366C-2E03-F005-2A3F-40F1EF77963F}"/>
              </a:ext>
            </a:extLst>
          </p:cNvPr>
          <p:cNvPicPr>
            <a:picLocks noChangeAspect="1"/>
          </p:cNvPicPr>
          <p:nvPr/>
        </p:nvPicPr>
        <p:blipFill>
          <a:blip r:embed="rId5"/>
          <a:stretch>
            <a:fillRect/>
          </a:stretch>
        </p:blipFill>
        <p:spPr>
          <a:xfrm>
            <a:off x="6970233" y="1049013"/>
            <a:ext cx="5352752" cy="3304318"/>
          </a:xfrm>
          <a:prstGeom prst="rect">
            <a:avLst/>
          </a:prstGeom>
        </p:spPr>
      </p:pic>
      <p:pic>
        <p:nvPicPr>
          <p:cNvPr id="12" name="Graphic 31" descr="Earth globe Americas">
            <a:extLst>
              <a:ext uri="{FF2B5EF4-FFF2-40B4-BE49-F238E27FC236}">
                <a16:creationId xmlns:a16="http://schemas.microsoft.com/office/drawing/2014/main" id="{4C85612F-16FD-174B-ACF3-9C39A3758D6C}"/>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29551" y="2747616"/>
            <a:ext cx="659072" cy="659072"/>
          </a:xfrm>
          <a:prstGeom prst="rect">
            <a:avLst/>
          </a:prstGeom>
        </p:spPr>
      </p:pic>
      <p:pic>
        <p:nvPicPr>
          <p:cNvPr id="13" name="Graphic 33" descr="Stream">
            <a:extLst>
              <a:ext uri="{FF2B5EF4-FFF2-40B4-BE49-F238E27FC236}">
                <a16:creationId xmlns:a16="http://schemas.microsoft.com/office/drawing/2014/main" id="{DE824DC5-14DC-2A41-910F-87975402D2EB}"/>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00397" y="3539460"/>
            <a:ext cx="748490" cy="748490"/>
          </a:xfrm>
          <a:prstGeom prst="rect">
            <a:avLst/>
          </a:prstGeom>
        </p:spPr>
      </p:pic>
      <p:pic>
        <p:nvPicPr>
          <p:cNvPr id="14" name="Graphic 35" descr="No sign">
            <a:extLst>
              <a:ext uri="{FF2B5EF4-FFF2-40B4-BE49-F238E27FC236}">
                <a16:creationId xmlns:a16="http://schemas.microsoft.com/office/drawing/2014/main" id="{1E4AA43F-F666-FC41-A464-2EA63B8153B9}"/>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414659" y="4390523"/>
            <a:ext cx="748490" cy="748490"/>
          </a:xfrm>
          <a:prstGeom prst="rect">
            <a:avLst/>
          </a:prstGeom>
        </p:spPr>
      </p:pic>
      <p:pic>
        <p:nvPicPr>
          <p:cNvPr id="17" name="Picture 16">
            <a:extLst>
              <a:ext uri="{FF2B5EF4-FFF2-40B4-BE49-F238E27FC236}">
                <a16:creationId xmlns:a16="http://schemas.microsoft.com/office/drawing/2014/main" id="{8453919C-1120-14C7-B6DC-6483C01524C2}"/>
              </a:ext>
            </a:extLst>
          </p:cNvPr>
          <p:cNvPicPr>
            <a:picLocks noChangeAspect="1"/>
          </p:cNvPicPr>
          <p:nvPr/>
        </p:nvPicPr>
        <p:blipFill rotWithShape="1">
          <a:blip r:embed="rId12"/>
          <a:srcRect b="9279"/>
          <a:stretch/>
        </p:blipFill>
        <p:spPr>
          <a:xfrm>
            <a:off x="7749359" y="1431098"/>
            <a:ext cx="3771365" cy="2304432"/>
          </a:xfrm>
          <a:prstGeom prst="rect">
            <a:avLst/>
          </a:prstGeom>
        </p:spPr>
      </p:pic>
      <p:pic>
        <p:nvPicPr>
          <p:cNvPr id="2" name="Picture 1">
            <a:extLst>
              <a:ext uri="{FF2B5EF4-FFF2-40B4-BE49-F238E27FC236}">
                <a16:creationId xmlns:a16="http://schemas.microsoft.com/office/drawing/2014/main" id="{0BD95A99-B47C-CAB1-B810-C2DD37BED27C}"/>
              </a:ext>
            </a:extLst>
          </p:cNvPr>
          <p:cNvPicPr>
            <a:picLocks noChangeAspect="1"/>
          </p:cNvPicPr>
          <p:nvPr/>
        </p:nvPicPr>
        <p:blipFill>
          <a:blip r:embed="rId13"/>
          <a:stretch>
            <a:fillRect/>
          </a:stretch>
        </p:blipFill>
        <p:spPr>
          <a:xfrm>
            <a:off x="5617215" y="2170656"/>
            <a:ext cx="3785944" cy="3060457"/>
          </a:xfrm>
          <a:prstGeom prst="rect">
            <a:avLst/>
          </a:prstGeom>
        </p:spPr>
      </p:pic>
      <p:pic>
        <p:nvPicPr>
          <p:cNvPr id="21" name="Picture 20">
            <a:extLst>
              <a:ext uri="{FF2B5EF4-FFF2-40B4-BE49-F238E27FC236}">
                <a16:creationId xmlns:a16="http://schemas.microsoft.com/office/drawing/2014/main" id="{3DB2E5F7-539F-AC5B-39B6-986B224C8E3C}"/>
              </a:ext>
            </a:extLst>
          </p:cNvPr>
          <p:cNvPicPr>
            <a:picLocks noChangeAspect="1"/>
          </p:cNvPicPr>
          <p:nvPr/>
        </p:nvPicPr>
        <p:blipFill>
          <a:blip r:embed="rId14"/>
          <a:stretch>
            <a:fillRect/>
          </a:stretch>
        </p:blipFill>
        <p:spPr>
          <a:xfrm>
            <a:off x="6352960" y="2527588"/>
            <a:ext cx="2515963" cy="1787159"/>
          </a:xfrm>
          <a:prstGeom prst="rect">
            <a:avLst/>
          </a:prstGeom>
        </p:spPr>
      </p:pic>
      <p:pic>
        <p:nvPicPr>
          <p:cNvPr id="3" name="Picture 2">
            <a:extLst>
              <a:ext uri="{FF2B5EF4-FFF2-40B4-BE49-F238E27FC236}">
                <a16:creationId xmlns:a16="http://schemas.microsoft.com/office/drawing/2014/main" id="{E1E5F9E2-7672-B765-A74A-1953A7C86FA7}"/>
              </a:ext>
            </a:extLst>
          </p:cNvPr>
          <p:cNvPicPr>
            <a:picLocks noChangeAspect="1"/>
          </p:cNvPicPr>
          <p:nvPr/>
        </p:nvPicPr>
        <p:blipFill>
          <a:blip r:embed="rId15"/>
          <a:stretch>
            <a:fillRect/>
          </a:stretch>
        </p:blipFill>
        <p:spPr>
          <a:xfrm>
            <a:off x="7387382" y="3077152"/>
            <a:ext cx="1713124" cy="2475191"/>
          </a:xfrm>
          <a:prstGeom prst="rect">
            <a:avLst/>
          </a:prstGeom>
        </p:spPr>
      </p:pic>
      <p:pic>
        <p:nvPicPr>
          <p:cNvPr id="25" name="Picture 24">
            <a:extLst>
              <a:ext uri="{FF2B5EF4-FFF2-40B4-BE49-F238E27FC236}">
                <a16:creationId xmlns:a16="http://schemas.microsoft.com/office/drawing/2014/main" id="{CFDC7775-E257-2495-30E1-7BAD3634DA32}"/>
              </a:ext>
            </a:extLst>
          </p:cNvPr>
          <p:cNvPicPr>
            <a:picLocks noChangeAspect="1"/>
          </p:cNvPicPr>
          <p:nvPr/>
        </p:nvPicPr>
        <p:blipFill>
          <a:blip r:embed="rId16"/>
          <a:stretch>
            <a:fillRect/>
          </a:stretch>
        </p:blipFill>
        <p:spPr>
          <a:xfrm>
            <a:off x="7887630" y="3725619"/>
            <a:ext cx="721112" cy="1270128"/>
          </a:xfrm>
          <a:prstGeom prst="rect">
            <a:avLst/>
          </a:prstGeom>
        </p:spPr>
      </p:pic>
    </p:spTree>
    <p:extLst>
      <p:ext uri="{BB962C8B-B14F-4D97-AF65-F5344CB8AC3E}">
        <p14:creationId xmlns:p14="http://schemas.microsoft.com/office/powerpoint/2010/main" val="49595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2FE21-D73B-CED2-DCD1-16802153C355}"/>
              </a:ext>
            </a:extLst>
          </p:cNvPr>
          <p:cNvSpPr>
            <a:spLocks noGrp="1"/>
          </p:cNvSpPr>
          <p:nvPr>
            <p:ph type="title"/>
          </p:nvPr>
        </p:nvSpPr>
        <p:spPr/>
        <p:txBody>
          <a:bodyPr/>
          <a:lstStyle/>
          <a:p>
            <a:r>
              <a:rPr lang="en-US" dirty="0"/>
              <a:t>DISCOVER PREMIUM RESOURCES</a:t>
            </a:r>
          </a:p>
        </p:txBody>
      </p:sp>
      <p:sp>
        <p:nvSpPr>
          <p:cNvPr id="3" name="Slide Number Placeholder 2">
            <a:extLst>
              <a:ext uri="{FF2B5EF4-FFF2-40B4-BE49-F238E27FC236}">
                <a16:creationId xmlns:a16="http://schemas.microsoft.com/office/drawing/2014/main" id="{B6E4FA22-D88D-0F8C-4917-3BC71BB38150}"/>
              </a:ext>
            </a:extLst>
          </p:cNvPr>
          <p:cNvSpPr>
            <a:spLocks noGrp="1"/>
          </p:cNvSpPr>
          <p:nvPr>
            <p:ph type="sldNum" sz="quarter" idx="21"/>
          </p:nvPr>
        </p:nvSpPr>
        <p:spPr>
          <a:xfrm>
            <a:off x="5912370" y="6251030"/>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Tree>
    <p:extLst>
      <p:ext uri="{BB962C8B-B14F-4D97-AF65-F5344CB8AC3E}">
        <p14:creationId xmlns:p14="http://schemas.microsoft.com/office/powerpoint/2010/main" val="24733828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2" name="Right Arrow 23">
            <a:extLst>
              <a:ext uri="{FF2B5EF4-FFF2-40B4-BE49-F238E27FC236}">
                <a16:creationId xmlns:a16="http://schemas.microsoft.com/office/drawing/2014/main" id="{E6166032-EDBB-7845-A5A8-BE3DF0E1E39D}"/>
              </a:ext>
            </a:extLst>
          </p:cNvPr>
          <p:cNvSpPr/>
          <p:nvPr/>
        </p:nvSpPr>
        <p:spPr>
          <a:xfrm>
            <a:off x="1115444" y="2036536"/>
            <a:ext cx="10165976" cy="2272553"/>
          </a:xfrm>
          <a:prstGeom prst="right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grpSp>
        <p:nvGrpSpPr>
          <p:cNvPr id="19" name="Group 18">
            <a:extLst>
              <a:ext uri="{FF2B5EF4-FFF2-40B4-BE49-F238E27FC236}">
                <a16:creationId xmlns:a16="http://schemas.microsoft.com/office/drawing/2014/main" id="{D991AF3D-7776-7515-4037-04B1E684389A}"/>
              </a:ext>
            </a:extLst>
          </p:cNvPr>
          <p:cNvGrpSpPr/>
          <p:nvPr/>
        </p:nvGrpSpPr>
        <p:grpSpPr>
          <a:xfrm>
            <a:off x="1514500" y="1691881"/>
            <a:ext cx="2151529" cy="2961861"/>
            <a:chOff x="1514500" y="1691881"/>
            <a:chExt cx="2151529" cy="2961861"/>
          </a:xfrm>
        </p:grpSpPr>
        <p:sp>
          <p:nvSpPr>
            <p:cNvPr id="7" name="Rectangle 6">
              <a:extLst>
                <a:ext uri="{FF2B5EF4-FFF2-40B4-BE49-F238E27FC236}">
                  <a16:creationId xmlns:a16="http://schemas.microsoft.com/office/drawing/2014/main" id="{76047907-C3B3-B746-A98F-A4AA32770392}"/>
                </a:ext>
              </a:extLst>
            </p:cNvPr>
            <p:cNvSpPr/>
            <p:nvPr/>
          </p:nvSpPr>
          <p:spPr>
            <a:xfrm>
              <a:off x="1514500" y="1691881"/>
              <a:ext cx="2151529" cy="2961861"/>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600" spc="-100" dirty="0">
                <a:solidFill>
                  <a:schemeClr val="bg1"/>
                </a:solidFill>
              </a:endParaRPr>
            </a:p>
            <a:p>
              <a:pPr algn="ctr"/>
              <a:endParaRPr lang="en-US" sz="2600" spc="-100" dirty="0">
                <a:solidFill>
                  <a:schemeClr val="bg1"/>
                </a:solidFill>
              </a:endParaRPr>
            </a:p>
            <a:p>
              <a:pPr algn="ctr"/>
              <a:endParaRPr lang="en-US" sz="2600" spc="-100" dirty="0">
                <a:solidFill>
                  <a:schemeClr val="bg1"/>
                </a:solidFill>
              </a:endParaRPr>
            </a:p>
            <a:p>
              <a:pPr algn="ctr"/>
              <a:r>
                <a:rPr lang="en-US" sz="2600" spc="-100" dirty="0">
                  <a:solidFill>
                    <a:schemeClr val="bg1"/>
                  </a:solidFill>
                  <a:latin typeface="+mj-lt"/>
                </a:rPr>
                <a:t>SEARCH OR BROWSE</a:t>
              </a:r>
            </a:p>
          </p:txBody>
        </p:sp>
        <p:grpSp>
          <p:nvGrpSpPr>
            <p:cNvPr id="8" name="Group 7">
              <a:extLst>
                <a:ext uri="{FF2B5EF4-FFF2-40B4-BE49-F238E27FC236}">
                  <a16:creationId xmlns:a16="http://schemas.microsoft.com/office/drawing/2014/main" id="{6FB976AE-880A-934F-9AD1-7647728C89B6}"/>
                </a:ext>
              </a:extLst>
            </p:cNvPr>
            <p:cNvGrpSpPr/>
            <p:nvPr/>
          </p:nvGrpSpPr>
          <p:grpSpPr>
            <a:xfrm>
              <a:off x="1991870" y="1953619"/>
              <a:ext cx="1196788" cy="1196788"/>
              <a:chOff x="1808630" y="1667435"/>
              <a:chExt cx="1196788" cy="1196788"/>
            </a:xfrm>
            <a:solidFill>
              <a:srgbClr val="DC4405"/>
            </a:solidFill>
          </p:grpSpPr>
          <p:sp>
            <p:nvSpPr>
              <p:cNvPr id="9" name="Oval 8">
                <a:extLst>
                  <a:ext uri="{FF2B5EF4-FFF2-40B4-BE49-F238E27FC236}">
                    <a16:creationId xmlns:a16="http://schemas.microsoft.com/office/drawing/2014/main" id="{2985057D-DC34-264F-98E5-C35E054BA341}"/>
                  </a:ext>
                </a:extLst>
              </p:cNvPr>
              <p:cNvSpPr/>
              <p:nvPr/>
            </p:nvSpPr>
            <p:spPr>
              <a:xfrm>
                <a:off x="1808630" y="1667435"/>
                <a:ext cx="1196788" cy="119678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 name="Graphic 13" descr="Magnifying glass">
                <a:extLst>
                  <a:ext uri="{FF2B5EF4-FFF2-40B4-BE49-F238E27FC236}">
                    <a16:creationId xmlns:a16="http://schemas.microsoft.com/office/drawing/2014/main" id="{B8AA209B-48B7-6342-83BA-433DBB528F1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949824" y="1808629"/>
                <a:ext cx="914400" cy="914400"/>
              </a:xfrm>
              <a:prstGeom prst="rect">
                <a:avLst/>
              </a:prstGeom>
            </p:spPr>
          </p:pic>
        </p:grpSp>
      </p:grpSp>
      <p:grpSp>
        <p:nvGrpSpPr>
          <p:cNvPr id="20" name="Group 19">
            <a:extLst>
              <a:ext uri="{FF2B5EF4-FFF2-40B4-BE49-F238E27FC236}">
                <a16:creationId xmlns:a16="http://schemas.microsoft.com/office/drawing/2014/main" id="{73362904-672F-A438-419E-A64C5A3FB4E5}"/>
              </a:ext>
            </a:extLst>
          </p:cNvPr>
          <p:cNvGrpSpPr/>
          <p:nvPr/>
        </p:nvGrpSpPr>
        <p:grpSpPr>
          <a:xfrm>
            <a:off x="4567176" y="1691881"/>
            <a:ext cx="2151529" cy="2961861"/>
            <a:chOff x="3905083" y="1691880"/>
            <a:chExt cx="2151529" cy="2961861"/>
          </a:xfrm>
        </p:grpSpPr>
        <p:sp>
          <p:nvSpPr>
            <p:cNvPr id="14" name="Rectangle 13">
              <a:extLst>
                <a:ext uri="{FF2B5EF4-FFF2-40B4-BE49-F238E27FC236}">
                  <a16:creationId xmlns:a16="http://schemas.microsoft.com/office/drawing/2014/main" id="{9D2FF5C7-A928-8046-BDC3-599CA748E57F}"/>
                </a:ext>
              </a:extLst>
            </p:cNvPr>
            <p:cNvSpPr/>
            <p:nvPr/>
          </p:nvSpPr>
          <p:spPr>
            <a:xfrm>
              <a:off x="3905083" y="1691880"/>
              <a:ext cx="2151529" cy="2961861"/>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600" spc="-100" dirty="0">
                <a:solidFill>
                  <a:schemeClr val="bg1"/>
                </a:solidFill>
              </a:endParaRPr>
            </a:p>
            <a:p>
              <a:pPr algn="ctr"/>
              <a:endParaRPr lang="en-US" sz="2600" spc="-100" dirty="0">
                <a:solidFill>
                  <a:schemeClr val="bg1"/>
                </a:solidFill>
              </a:endParaRPr>
            </a:p>
            <a:p>
              <a:pPr algn="ctr"/>
              <a:endParaRPr lang="en-US" sz="2600" spc="-100" dirty="0">
                <a:solidFill>
                  <a:schemeClr val="bg1"/>
                </a:solidFill>
              </a:endParaRPr>
            </a:p>
            <a:p>
              <a:pPr algn="ctr"/>
              <a:r>
                <a:rPr lang="en-US" sz="2600" spc="-100" dirty="0">
                  <a:solidFill>
                    <a:schemeClr val="bg1"/>
                  </a:solidFill>
                  <a:latin typeface="+mj-lt"/>
                </a:rPr>
                <a:t>EXPLORE CONTENT</a:t>
              </a:r>
            </a:p>
          </p:txBody>
        </p:sp>
        <p:grpSp>
          <p:nvGrpSpPr>
            <p:cNvPr id="11" name="Group 10">
              <a:extLst>
                <a:ext uri="{FF2B5EF4-FFF2-40B4-BE49-F238E27FC236}">
                  <a16:creationId xmlns:a16="http://schemas.microsoft.com/office/drawing/2014/main" id="{68E4DA0D-EDDF-9744-ABF3-441D6ABDD9A9}"/>
                </a:ext>
              </a:extLst>
            </p:cNvPr>
            <p:cNvGrpSpPr/>
            <p:nvPr/>
          </p:nvGrpSpPr>
          <p:grpSpPr>
            <a:xfrm>
              <a:off x="4382453" y="1953619"/>
              <a:ext cx="1196788" cy="1196788"/>
              <a:chOff x="4780430" y="1089212"/>
              <a:chExt cx="1196788" cy="1196788"/>
            </a:xfrm>
            <a:noFill/>
          </p:grpSpPr>
          <p:sp>
            <p:nvSpPr>
              <p:cNvPr id="12" name="Oval 11">
                <a:extLst>
                  <a:ext uri="{FF2B5EF4-FFF2-40B4-BE49-F238E27FC236}">
                    <a16:creationId xmlns:a16="http://schemas.microsoft.com/office/drawing/2014/main" id="{B6F70C35-FC68-8E44-8627-9771958B103A}"/>
                  </a:ext>
                </a:extLst>
              </p:cNvPr>
              <p:cNvSpPr/>
              <p:nvPr/>
            </p:nvSpPr>
            <p:spPr>
              <a:xfrm>
                <a:off x="4780430" y="1089212"/>
                <a:ext cx="1196788" cy="119678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3" name="Graphic 17" descr="Checklist RTL">
                <a:extLst>
                  <a:ext uri="{FF2B5EF4-FFF2-40B4-BE49-F238E27FC236}">
                    <a16:creationId xmlns:a16="http://schemas.microsoft.com/office/drawing/2014/main" id="{32F1C651-88E6-B345-8044-07155907F7F1}"/>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21624" y="1230406"/>
                <a:ext cx="914400" cy="914400"/>
              </a:xfrm>
              <a:prstGeom prst="rect">
                <a:avLst/>
              </a:prstGeom>
            </p:spPr>
          </p:pic>
        </p:grpSp>
      </p:grpSp>
      <p:grpSp>
        <p:nvGrpSpPr>
          <p:cNvPr id="21" name="Group 20">
            <a:extLst>
              <a:ext uri="{FF2B5EF4-FFF2-40B4-BE49-F238E27FC236}">
                <a16:creationId xmlns:a16="http://schemas.microsoft.com/office/drawing/2014/main" id="{6C4988DC-2FD1-8A78-E438-7C6CB17B78C9}"/>
              </a:ext>
            </a:extLst>
          </p:cNvPr>
          <p:cNvGrpSpPr/>
          <p:nvPr/>
        </p:nvGrpSpPr>
        <p:grpSpPr>
          <a:xfrm>
            <a:off x="7619853" y="1669476"/>
            <a:ext cx="2151529" cy="2961861"/>
            <a:chOff x="7619853" y="1481699"/>
            <a:chExt cx="2151529" cy="2961861"/>
          </a:xfrm>
        </p:grpSpPr>
        <p:sp>
          <p:nvSpPr>
            <p:cNvPr id="18" name="Rectangle 17">
              <a:extLst>
                <a:ext uri="{FF2B5EF4-FFF2-40B4-BE49-F238E27FC236}">
                  <a16:creationId xmlns:a16="http://schemas.microsoft.com/office/drawing/2014/main" id="{20DF791D-EBB8-C04F-88CF-DB9FBB84702D}"/>
                </a:ext>
              </a:extLst>
            </p:cNvPr>
            <p:cNvSpPr/>
            <p:nvPr/>
          </p:nvSpPr>
          <p:spPr>
            <a:xfrm>
              <a:off x="7619853" y="1481699"/>
              <a:ext cx="2151529" cy="2961861"/>
            </a:xfrm>
            <a:prstGeom prst="rect">
              <a:avLst/>
            </a:prstGeom>
            <a:solidFill>
              <a:srgbClr val="DC44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2800" spc="-100" dirty="0">
                <a:solidFill>
                  <a:schemeClr val="bg1"/>
                </a:solidFill>
              </a:endParaRPr>
            </a:p>
            <a:p>
              <a:pPr algn="ctr"/>
              <a:endParaRPr lang="en-US" sz="2800" spc="-100" dirty="0">
                <a:solidFill>
                  <a:schemeClr val="bg1"/>
                </a:solidFill>
              </a:endParaRPr>
            </a:p>
            <a:p>
              <a:pPr algn="ctr"/>
              <a:endParaRPr lang="en-US" sz="2800" spc="-100" dirty="0">
                <a:solidFill>
                  <a:schemeClr val="bg1"/>
                </a:solidFill>
              </a:endParaRPr>
            </a:p>
            <a:p>
              <a:pPr algn="ctr"/>
              <a:r>
                <a:rPr lang="en-US" sz="2800" spc="-100" dirty="0">
                  <a:solidFill>
                    <a:schemeClr val="bg1"/>
                  </a:solidFill>
                  <a:latin typeface="+mj-lt"/>
                </a:rPr>
                <a:t>VIEW AND SHARE</a:t>
              </a:r>
            </a:p>
          </p:txBody>
        </p:sp>
        <p:grpSp>
          <p:nvGrpSpPr>
            <p:cNvPr id="15" name="Group 14">
              <a:extLst>
                <a:ext uri="{FF2B5EF4-FFF2-40B4-BE49-F238E27FC236}">
                  <a16:creationId xmlns:a16="http://schemas.microsoft.com/office/drawing/2014/main" id="{2AE2DF43-1B04-A64E-8F3D-C6DF8834A697}"/>
                </a:ext>
              </a:extLst>
            </p:cNvPr>
            <p:cNvGrpSpPr/>
            <p:nvPr/>
          </p:nvGrpSpPr>
          <p:grpSpPr>
            <a:xfrm>
              <a:off x="8097223" y="1743438"/>
              <a:ext cx="1196788" cy="1196788"/>
              <a:chOff x="7940488" y="1035424"/>
              <a:chExt cx="1196788" cy="1196788"/>
            </a:xfrm>
            <a:noFill/>
          </p:grpSpPr>
          <p:sp>
            <p:nvSpPr>
              <p:cNvPr id="16" name="Oval 15">
                <a:extLst>
                  <a:ext uri="{FF2B5EF4-FFF2-40B4-BE49-F238E27FC236}">
                    <a16:creationId xmlns:a16="http://schemas.microsoft.com/office/drawing/2014/main" id="{A3D7246E-82B8-1F48-93BA-4A1EB9E3B2AE}"/>
                  </a:ext>
                </a:extLst>
              </p:cNvPr>
              <p:cNvSpPr/>
              <p:nvPr/>
            </p:nvSpPr>
            <p:spPr>
              <a:xfrm>
                <a:off x="7940488" y="1035424"/>
                <a:ext cx="1196788" cy="1196788"/>
              </a:xfrm>
              <a:prstGeom prst="ellipse">
                <a:avLst/>
              </a:prstGeom>
              <a:grp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7" name="Graphic 15" descr="Connections">
                <a:extLst>
                  <a:ext uri="{FF2B5EF4-FFF2-40B4-BE49-F238E27FC236}">
                    <a16:creationId xmlns:a16="http://schemas.microsoft.com/office/drawing/2014/main" id="{FA5FD57C-6873-3D49-8862-FAF1D7FE6FBE}"/>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081682" y="1176618"/>
                <a:ext cx="914400" cy="914400"/>
              </a:xfrm>
              <a:prstGeom prst="rect">
                <a:avLst/>
              </a:prstGeom>
            </p:spPr>
          </p:pic>
        </p:grpSp>
      </p:grpSp>
    </p:spTree>
    <p:extLst>
      <p:ext uri="{BB962C8B-B14F-4D97-AF65-F5344CB8AC3E}">
        <p14:creationId xmlns:p14="http://schemas.microsoft.com/office/powerpoint/2010/main" val="25447554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SEARCH</a:t>
            </a:r>
          </a:p>
        </p:txBody>
      </p:sp>
      <p:grpSp>
        <p:nvGrpSpPr>
          <p:cNvPr id="6" name="Group 5">
            <a:extLst>
              <a:ext uri="{FF2B5EF4-FFF2-40B4-BE49-F238E27FC236}">
                <a16:creationId xmlns:a16="http://schemas.microsoft.com/office/drawing/2014/main" id="{B6EE3852-9BC2-B49E-5BA9-1BB786065543}"/>
              </a:ext>
            </a:extLst>
          </p:cNvPr>
          <p:cNvGrpSpPr/>
          <p:nvPr/>
        </p:nvGrpSpPr>
        <p:grpSpPr>
          <a:xfrm>
            <a:off x="326102" y="1556898"/>
            <a:ext cx="5300583" cy="3442055"/>
            <a:chOff x="305936" y="1236270"/>
            <a:chExt cx="5300583" cy="3442055"/>
          </a:xfrm>
        </p:grpSpPr>
        <p:pic>
          <p:nvPicPr>
            <p:cNvPr id="5" name="Picture 4">
              <a:extLst>
                <a:ext uri="{FF2B5EF4-FFF2-40B4-BE49-F238E27FC236}">
                  <a16:creationId xmlns:a16="http://schemas.microsoft.com/office/drawing/2014/main" id="{E618F749-CF76-4635-215F-AE7CDEA635CD}"/>
                </a:ext>
              </a:extLst>
            </p:cNvPr>
            <p:cNvPicPr>
              <a:picLocks noChangeAspect="1"/>
            </p:cNvPicPr>
            <p:nvPr/>
          </p:nvPicPr>
          <p:blipFill>
            <a:blip r:embed="rId3"/>
            <a:stretch>
              <a:fillRect/>
            </a:stretch>
          </p:blipFill>
          <p:spPr>
            <a:xfrm>
              <a:off x="305936" y="1622032"/>
              <a:ext cx="5300583" cy="3056293"/>
            </a:xfrm>
            <a:prstGeom prst="rect">
              <a:avLst/>
            </a:prstGeom>
          </p:spPr>
        </p:pic>
        <p:sp>
          <p:nvSpPr>
            <p:cNvPr id="8" name="Rectangle 7">
              <a:extLst>
                <a:ext uri="{FF2B5EF4-FFF2-40B4-BE49-F238E27FC236}">
                  <a16:creationId xmlns:a16="http://schemas.microsoft.com/office/drawing/2014/main" id="{103DC68C-44AE-FF0D-C333-C9E53A116E36}"/>
                </a:ext>
              </a:extLst>
            </p:cNvPr>
            <p:cNvSpPr/>
            <p:nvPr/>
          </p:nvSpPr>
          <p:spPr>
            <a:xfrm>
              <a:off x="396033" y="3098900"/>
              <a:ext cx="4900773" cy="493160"/>
            </a:xfrm>
            <a:prstGeom prst="rect">
              <a:avLst/>
            </a:prstGeom>
            <a:noFill/>
            <a:ln w="381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1E76058B-F6EC-994D-B2B7-EC3D2FB10A44}"/>
                </a:ext>
              </a:extLst>
            </p:cNvPr>
            <p:cNvSpPr/>
            <p:nvPr/>
          </p:nvSpPr>
          <p:spPr>
            <a:xfrm>
              <a:off x="326101" y="1236270"/>
              <a:ext cx="5276850"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b="1" dirty="0">
                  <a:solidFill>
                    <a:schemeClr val="bg1"/>
                  </a:solidFill>
                  <a:latin typeface="+mj-lt"/>
                </a:rPr>
                <a:t>Enter simple search terms</a:t>
              </a:r>
            </a:p>
          </p:txBody>
        </p:sp>
      </p:grpSp>
    </p:spTree>
    <p:extLst>
      <p:ext uri="{BB962C8B-B14F-4D97-AF65-F5344CB8AC3E}">
        <p14:creationId xmlns:p14="http://schemas.microsoft.com/office/powerpoint/2010/main" val="35972163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202FBD8-2612-2017-A881-719F68DD0DAF}"/>
              </a:ext>
            </a:extLst>
          </p:cNvPr>
          <p:cNvPicPr>
            <a:picLocks noChangeAspect="1"/>
          </p:cNvPicPr>
          <p:nvPr/>
        </p:nvPicPr>
        <p:blipFill>
          <a:blip r:embed="rId3"/>
          <a:stretch>
            <a:fillRect/>
          </a:stretch>
        </p:blipFill>
        <p:spPr>
          <a:xfrm>
            <a:off x="326101" y="1649181"/>
            <a:ext cx="5300583" cy="3056293"/>
          </a:xfrm>
          <a:prstGeom prst="rect">
            <a:avLst/>
          </a:prstGeom>
          <a:ln>
            <a:solidFill>
              <a:schemeClr val="bg2">
                <a:lumMod val="75000"/>
              </a:schemeClr>
            </a:solidFill>
          </a:ln>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7</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SEARCH</a:t>
            </a:r>
          </a:p>
        </p:txBody>
      </p:sp>
      <p:sp>
        <p:nvSpPr>
          <p:cNvPr id="8" name="Rectangle 7">
            <a:extLst>
              <a:ext uri="{FF2B5EF4-FFF2-40B4-BE49-F238E27FC236}">
                <a16:creationId xmlns:a16="http://schemas.microsoft.com/office/drawing/2014/main" id="{103DC68C-44AE-FF0D-C333-C9E53A116E36}"/>
              </a:ext>
            </a:extLst>
          </p:cNvPr>
          <p:cNvSpPr/>
          <p:nvPr/>
        </p:nvSpPr>
        <p:spPr>
          <a:xfrm>
            <a:off x="514139" y="3098900"/>
            <a:ext cx="4900773" cy="493160"/>
          </a:xfrm>
          <a:prstGeom prst="rect">
            <a:avLst/>
          </a:prstGeom>
          <a:noFill/>
          <a:ln w="38100">
            <a:solidFill>
              <a:srgbClr val="DC44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
        <p:nvSpPr>
          <p:cNvPr id="9" name="Rectangle 8">
            <a:extLst>
              <a:ext uri="{FF2B5EF4-FFF2-40B4-BE49-F238E27FC236}">
                <a16:creationId xmlns:a16="http://schemas.microsoft.com/office/drawing/2014/main" id="{1E76058B-F6EC-994D-B2B7-EC3D2FB10A44}"/>
              </a:ext>
            </a:extLst>
          </p:cNvPr>
          <p:cNvSpPr/>
          <p:nvPr/>
        </p:nvSpPr>
        <p:spPr>
          <a:xfrm>
            <a:off x="326101" y="1236270"/>
            <a:ext cx="5276850"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a:ea typeface="+mn-ea"/>
                <a:cs typeface="+mn-cs"/>
              </a:rPr>
              <a:t>Enter simple search terms</a:t>
            </a:r>
          </a:p>
        </p:txBody>
      </p:sp>
      <p:sp>
        <p:nvSpPr>
          <p:cNvPr id="13" name="Rectangle 12">
            <a:extLst>
              <a:ext uri="{FF2B5EF4-FFF2-40B4-BE49-F238E27FC236}">
                <a16:creationId xmlns:a16="http://schemas.microsoft.com/office/drawing/2014/main" id="{FB2CE560-8A96-66BD-CA18-FE4B1332E564}"/>
              </a:ext>
            </a:extLst>
          </p:cNvPr>
          <p:cNvSpPr/>
          <p:nvPr/>
        </p:nvSpPr>
        <p:spPr>
          <a:xfrm>
            <a:off x="6382062" y="1235541"/>
            <a:ext cx="4983647" cy="385763"/>
          </a:xfrm>
          <a:prstGeom prst="rect">
            <a:avLst/>
          </a:prstGeom>
          <a:solidFill>
            <a:srgbClr val="00ADEF"/>
          </a:solidFill>
          <a:ln w="28575">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FFFFF"/>
                </a:solidFill>
                <a:effectLst/>
                <a:uLnTx/>
                <a:uFillTx/>
                <a:latin typeface="Open Sans"/>
                <a:ea typeface="+mn-ea"/>
                <a:cs typeface="+mn-cs"/>
              </a:rPr>
              <a:t>Or, customize multiple fields and limiters</a:t>
            </a:r>
          </a:p>
        </p:txBody>
      </p:sp>
      <p:pic>
        <p:nvPicPr>
          <p:cNvPr id="5" name="Picture 4">
            <a:extLst>
              <a:ext uri="{FF2B5EF4-FFF2-40B4-BE49-F238E27FC236}">
                <a16:creationId xmlns:a16="http://schemas.microsoft.com/office/drawing/2014/main" id="{E9F2358F-009C-731B-12D2-BFD542E14CA3}"/>
              </a:ext>
            </a:extLst>
          </p:cNvPr>
          <p:cNvPicPr>
            <a:picLocks noChangeAspect="1"/>
          </p:cNvPicPr>
          <p:nvPr/>
        </p:nvPicPr>
        <p:blipFill>
          <a:blip r:embed="rId4"/>
          <a:stretch>
            <a:fillRect/>
          </a:stretch>
        </p:blipFill>
        <p:spPr>
          <a:xfrm>
            <a:off x="6382061" y="1612010"/>
            <a:ext cx="4983647" cy="3394477"/>
          </a:xfrm>
          <a:prstGeom prst="rect">
            <a:avLst/>
          </a:prstGeom>
          <a:ln>
            <a:solidFill>
              <a:schemeClr val="bg2">
                <a:lumMod val="75000"/>
              </a:schemeClr>
            </a:solidFill>
          </a:ln>
        </p:spPr>
      </p:pic>
    </p:spTree>
    <p:extLst>
      <p:ext uri="{BB962C8B-B14F-4D97-AF65-F5344CB8AC3E}">
        <p14:creationId xmlns:p14="http://schemas.microsoft.com/office/powerpoint/2010/main" val="27140455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BROWSE</a:t>
            </a:r>
          </a:p>
        </p:txBody>
      </p:sp>
      <p:grpSp>
        <p:nvGrpSpPr>
          <p:cNvPr id="7" name="Group 6">
            <a:extLst>
              <a:ext uri="{FF2B5EF4-FFF2-40B4-BE49-F238E27FC236}">
                <a16:creationId xmlns:a16="http://schemas.microsoft.com/office/drawing/2014/main" id="{85C35A6B-77A4-CD76-BD0F-444703B236CC}"/>
              </a:ext>
            </a:extLst>
          </p:cNvPr>
          <p:cNvGrpSpPr/>
          <p:nvPr/>
        </p:nvGrpSpPr>
        <p:grpSpPr>
          <a:xfrm>
            <a:off x="2372592" y="572182"/>
            <a:ext cx="7642386" cy="5439676"/>
            <a:chOff x="846876" y="1007352"/>
            <a:chExt cx="7642386" cy="5439676"/>
          </a:xfrm>
        </p:grpSpPr>
        <p:pic>
          <p:nvPicPr>
            <p:cNvPr id="6" name="Picture 5">
              <a:extLst>
                <a:ext uri="{FF2B5EF4-FFF2-40B4-BE49-F238E27FC236}">
                  <a16:creationId xmlns:a16="http://schemas.microsoft.com/office/drawing/2014/main" id="{CB240CE1-DB75-B3F6-E44C-71D4F231F048}"/>
                </a:ext>
              </a:extLst>
            </p:cNvPr>
            <p:cNvPicPr>
              <a:picLocks noChangeAspect="1"/>
            </p:cNvPicPr>
            <p:nvPr/>
          </p:nvPicPr>
          <p:blipFill>
            <a:blip r:embed="rId3"/>
            <a:stretch>
              <a:fillRect/>
            </a:stretch>
          </p:blipFill>
          <p:spPr>
            <a:xfrm>
              <a:off x="856170" y="1379468"/>
              <a:ext cx="7633092" cy="5067560"/>
            </a:xfrm>
            <a:prstGeom prst="rect">
              <a:avLst/>
            </a:prstGeom>
            <a:ln>
              <a:solidFill>
                <a:schemeClr val="bg2">
                  <a:lumMod val="75000"/>
                </a:schemeClr>
              </a:solidFill>
            </a:ln>
          </p:spPr>
        </p:pic>
        <p:grpSp>
          <p:nvGrpSpPr>
            <p:cNvPr id="19" name="Group 18">
              <a:extLst>
                <a:ext uri="{FF2B5EF4-FFF2-40B4-BE49-F238E27FC236}">
                  <a16:creationId xmlns:a16="http://schemas.microsoft.com/office/drawing/2014/main" id="{82246A6A-5983-65F9-6F91-52DA772B7187}"/>
                </a:ext>
              </a:extLst>
            </p:cNvPr>
            <p:cNvGrpSpPr/>
            <p:nvPr/>
          </p:nvGrpSpPr>
          <p:grpSpPr>
            <a:xfrm>
              <a:off x="846876" y="1007352"/>
              <a:ext cx="7633091" cy="1078119"/>
              <a:chOff x="454822" y="1041413"/>
              <a:chExt cx="4972360" cy="1078119"/>
            </a:xfrm>
          </p:grpSpPr>
          <p:pic>
            <p:nvPicPr>
              <p:cNvPr id="10" name="Picture 9">
                <a:extLst>
                  <a:ext uri="{FF2B5EF4-FFF2-40B4-BE49-F238E27FC236}">
                    <a16:creationId xmlns:a16="http://schemas.microsoft.com/office/drawing/2014/main" id="{42B635FE-FBA7-579F-8AEA-BB8AD6BB2DA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06690" y="1718834"/>
                <a:ext cx="444950" cy="400698"/>
              </a:xfrm>
              <a:prstGeom prst="rect">
                <a:avLst/>
              </a:prstGeom>
              <a:ln w="25400">
                <a:solidFill>
                  <a:schemeClr val="bg2">
                    <a:lumMod val="75000"/>
                  </a:schemeClr>
                </a:solidFill>
              </a:ln>
            </p:spPr>
          </p:pic>
          <p:sp>
            <p:nvSpPr>
              <p:cNvPr id="11" name="Rectangle 10">
                <a:extLst>
                  <a:ext uri="{FF2B5EF4-FFF2-40B4-BE49-F238E27FC236}">
                    <a16:creationId xmlns:a16="http://schemas.microsoft.com/office/drawing/2014/main" id="{C9DD1673-E34E-43E9-92CF-C3B543566A23}"/>
                  </a:ext>
                </a:extLst>
              </p:cNvPr>
              <p:cNvSpPr/>
              <p:nvPr/>
            </p:nvSpPr>
            <p:spPr>
              <a:xfrm>
                <a:off x="454822" y="1041413"/>
                <a:ext cx="4972360" cy="385763"/>
              </a:xfrm>
              <a:prstGeom prst="rect">
                <a:avLst/>
              </a:prstGeom>
              <a:solidFill>
                <a:srgbClr val="00ADEF"/>
              </a:solidFill>
              <a:ln w="28575">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solidFill>
                      <a:srgbClr val="FFFFFF"/>
                    </a:solidFill>
                    <a:latin typeface="Open Sans"/>
                  </a:rPr>
                  <a:t>Browse Topics</a:t>
                </a:r>
                <a:endParaRPr kumimoji="0" lang="en-US" sz="1800" b="1" i="0" u="none" strike="noStrike" kern="1200" cap="none" spc="0" normalizeH="0" baseline="0" noProof="0" dirty="0">
                  <a:ln>
                    <a:noFill/>
                  </a:ln>
                  <a:solidFill>
                    <a:srgbClr val="FFFFFF"/>
                  </a:solidFill>
                  <a:effectLst/>
                  <a:uLnTx/>
                  <a:uFillTx/>
                  <a:latin typeface="Open Sans"/>
                  <a:ea typeface="+mn-ea"/>
                  <a:cs typeface="+mn-cs"/>
                </a:endParaRPr>
              </a:p>
            </p:txBody>
          </p:sp>
        </p:grpSp>
      </p:grpSp>
    </p:spTree>
    <p:extLst>
      <p:ext uri="{BB962C8B-B14F-4D97-AF65-F5344CB8AC3E}">
        <p14:creationId xmlns:p14="http://schemas.microsoft.com/office/powerpoint/2010/main" val="3324209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577F4B0-CD01-73EB-33FC-96EB0FF8886F}"/>
              </a:ext>
            </a:extLst>
          </p:cNvPr>
          <p:cNvPicPr>
            <a:picLocks noChangeAspect="1"/>
          </p:cNvPicPr>
          <p:nvPr/>
        </p:nvPicPr>
        <p:blipFill>
          <a:blip r:embed="rId3"/>
          <a:stretch>
            <a:fillRect/>
          </a:stretch>
        </p:blipFill>
        <p:spPr>
          <a:xfrm>
            <a:off x="4305879" y="810931"/>
            <a:ext cx="7664844" cy="5061210"/>
          </a:xfrm>
          <a:prstGeom prst="rect">
            <a:avLst/>
          </a:prstGeom>
        </p:spPr>
      </p:pic>
      <p:sp>
        <p:nvSpPr>
          <p:cNvPr id="3" name="Slide Number Placeholder 2">
            <a:extLst>
              <a:ext uri="{FF2B5EF4-FFF2-40B4-BE49-F238E27FC236}">
                <a16:creationId xmlns:a16="http://schemas.microsoft.com/office/drawing/2014/main" id="{AB5D2BA7-0C1B-6A62-5AEC-D4B024DBAE2A}"/>
              </a:ext>
            </a:extLst>
          </p:cNvPr>
          <p:cNvSpPr>
            <a:spLocks noGrp="1"/>
          </p:cNvSpPr>
          <p:nvPr>
            <p:ph type="sldNum" sz="quarter" idx="21"/>
          </p:nvPr>
        </p:nvSpPr>
        <p:spPr>
          <a:xfrm>
            <a:off x="6014803" y="6264466"/>
            <a:ext cx="367259"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82A3021-2E9D-4A45-A228-088E67FB350E}" type="slidenum">
              <a:rPr kumimoji="0" lang="en-US" sz="900" b="0" i="0" u="none" strike="noStrike" kern="1200" cap="none" spc="0" normalizeH="0" baseline="0" noProof="0" smtClean="0">
                <a:ln>
                  <a:noFill/>
                </a:ln>
                <a:solidFill>
                  <a:srgbClr val="000000">
                    <a:lumMod val="75000"/>
                    <a:lumOff val="25000"/>
                  </a:srgbClr>
                </a:solidFill>
                <a:effectLst/>
                <a:uLnTx/>
                <a:uFillTx/>
                <a:latin typeface="Open Sans"/>
                <a:cs typeface="Arial" charset="0"/>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900" b="0" i="0" u="none" strike="noStrike" kern="1200" cap="none" spc="0" normalizeH="0" baseline="0" noProof="0">
              <a:ln>
                <a:noFill/>
              </a:ln>
              <a:solidFill>
                <a:srgbClr val="000000">
                  <a:lumMod val="75000"/>
                  <a:lumOff val="25000"/>
                </a:srgbClr>
              </a:solidFill>
              <a:effectLst/>
              <a:uLnTx/>
              <a:uFillTx/>
              <a:latin typeface="Open Sans"/>
              <a:cs typeface="Arial" charset="0"/>
            </a:endParaRPr>
          </a:p>
        </p:txBody>
      </p:sp>
      <p:sp>
        <p:nvSpPr>
          <p:cNvPr id="4" name="Title 3">
            <a:extLst>
              <a:ext uri="{FF2B5EF4-FFF2-40B4-BE49-F238E27FC236}">
                <a16:creationId xmlns:a16="http://schemas.microsoft.com/office/drawing/2014/main" id="{0C6EEEE4-6D16-4DD7-6DCE-565043A6E7E2}"/>
              </a:ext>
            </a:extLst>
          </p:cNvPr>
          <p:cNvSpPr>
            <a:spLocks noGrp="1"/>
          </p:cNvSpPr>
          <p:nvPr>
            <p:ph type="title"/>
          </p:nvPr>
        </p:nvSpPr>
        <p:spPr>
          <a:xfrm>
            <a:off x="326102" y="224710"/>
            <a:ext cx="10864724" cy="694944"/>
          </a:xfrm>
        </p:spPr>
        <p:txBody>
          <a:bodyPr/>
          <a:lstStyle/>
          <a:p>
            <a:r>
              <a:rPr lang="en-US" dirty="0"/>
              <a:t>EXPLORE AND FILTER RESULTS</a:t>
            </a:r>
          </a:p>
        </p:txBody>
      </p:sp>
      <p:grpSp>
        <p:nvGrpSpPr>
          <p:cNvPr id="12" name="Group 11">
            <a:extLst>
              <a:ext uri="{FF2B5EF4-FFF2-40B4-BE49-F238E27FC236}">
                <a16:creationId xmlns:a16="http://schemas.microsoft.com/office/drawing/2014/main" id="{3461FB15-377E-EE95-FAF0-629A356B18D2}"/>
              </a:ext>
            </a:extLst>
          </p:cNvPr>
          <p:cNvGrpSpPr/>
          <p:nvPr/>
        </p:nvGrpSpPr>
        <p:grpSpPr>
          <a:xfrm>
            <a:off x="298017" y="1179820"/>
            <a:ext cx="4338084" cy="400110"/>
            <a:chOff x="298017" y="1179820"/>
            <a:chExt cx="4338084" cy="400110"/>
          </a:xfrm>
        </p:grpSpPr>
        <p:sp>
          <p:nvSpPr>
            <p:cNvPr id="8" name="TextBox 7">
              <a:extLst>
                <a:ext uri="{FF2B5EF4-FFF2-40B4-BE49-F238E27FC236}">
                  <a16:creationId xmlns:a16="http://schemas.microsoft.com/office/drawing/2014/main" id="{39EB84FF-43DC-8DB2-20CE-5BD6346E5E18}"/>
                </a:ext>
              </a:extLst>
            </p:cNvPr>
            <p:cNvSpPr txBox="1"/>
            <p:nvPr/>
          </p:nvSpPr>
          <p:spPr>
            <a:xfrm>
              <a:off x="298017" y="1179820"/>
              <a:ext cx="4338084" cy="400110"/>
            </a:xfrm>
            <a:prstGeom prst="rect">
              <a:avLst/>
            </a:prstGeom>
            <a:noFill/>
          </p:spPr>
          <p:txBody>
            <a:bodyPr wrap="square" rtlCol="0">
              <a:spAutoFit/>
            </a:bodyPr>
            <a:lstStyle/>
            <a:p>
              <a:r>
                <a:rPr lang="en-US" sz="2000" b="1" dirty="0">
                  <a:solidFill>
                    <a:srgbClr val="003865"/>
                  </a:solidFill>
                  <a:latin typeface="+mj-lt"/>
                </a:rPr>
                <a:t>EXAMINE CONTENT TYPES</a:t>
              </a:r>
            </a:p>
          </p:txBody>
        </p:sp>
        <p:cxnSp>
          <p:nvCxnSpPr>
            <p:cNvPr id="10" name="Straight Connector 9">
              <a:extLst>
                <a:ext uri="{FF2B5EF4-FFF2-40B4-BE49-F238E27FC236}">
                  <a16:creationId xmlns:a16="http://schemas.microsoft.com/office/drawing/2014/main" id="{F1F6497E-E8E9-C73F-9415-2F397A15B0D6}"/>
                </a:ext>
              </a:extLst>
            </p:cNvPr>
            <p:cNvCxnSpPr>
              <a:cxnSpLocks/>
            </p:cNvCxnSpPr>
            <p:nvPr/>
          </p:nvCxnSpPr>
          <p:spPr>
            <a:xfrm>
              <a:off x="393403" y="1570418"/>
              <a:ext cx="3817090" cy="9512"/>
            </a:xfrm>
            <a:prstGeom prst="line">
              <a:avLst/>
            </a:prstGeom>
            <a:ln w="28575">
              <a:solidFill>
                <a:srgbClr val="DC4405"/>
              </a:solidFill>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C2106ABA-F09D-4319-86CA-3A3D673DD9C2}"/>
              </a:ext>
            </a:extLst>
          </p:cNvPr>
          <p:cNvSpPr txBox="1"/>
          <p:nvPr/>
        </p:nvSpPr>
        <p:spPr>
          <a:xfrm>
            <a:off x="326102" y="1720216"/>
            <a:ext cx="3884391" cy="646331"/>
          </a:xfrm>
          <a:prstGeom prst="rect">
            <a:avLst/>
          </a:prstGeom>
          <a:noFill/>
        </p:spPr>
        <p:txBody>
          <a:bodyPr wrap="square" rtlCol="0">
            <a:spAutoFit/>
          </a:bodyPr>
          <a:lstStyle/>
          <a:p>
            <a:r>
              <a:rPr lang="en-US" dirty="0">
                <a:solidFill>
                  <a:srgbClr val="003865"/>
                </a:solidFill>
                <a:latin typeface="+mj-lt"/>
              </a:rPr>
              <a:t>Select a Content Type to focus on results within that format</a:t>
            </a:r>
          </a:p>
        </p:txBody>
      </p:sp>
      <p:pic>
        <p:nvPicPr>
          <p:cNvPr id="9" name="Picture 8">
            <a:extLst>
              <a:ext uri="{FF2B5EF4-FFF2-40B4-BE49-F238E27FC236}">
                <a16:creationId xmlns:a16="http://schemas.microsoft.com/office/drawing/2014/main" id="{6C691E8A-126C-E891-8865-71DA3C26453E}"/>
              </a:ext>
            </a:extLst>
          </p:cNvPr>
          <p:cNvPicPr>
            <a:picLocks noChangeAspect="1"/>
          </p:cNvPicPr>
          <p:nvPr/>
        </p:nvPicPr>
        <p:blipFill>
          <a:blip r:embed="rId4"/>
          <a:stretch>
            <a:fillRect/>
          </a:stretch>
        </p:blipFill>
        <p:spPr>
          <a:xfrm>
            <a:off x="4261818" y="1351466"/>
            <a:ext cx="7752966" cy="914386"/>
          </a:xfrm>
          <a:prstGeom prst="rect">
            <a:avLst/>
          </a:prstGeom>
          <a:ln w="38100" cap="sq">
            <a:solidFill>
              <a:srgbClr val="DC4405"/>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737437529"/>
      </p:ext>
    </p:extLst>
  </p:cSld>
  <p:clrMapOvr>
    <a:masterClrMapping/>
  </p:clrMapOvr>
</p:sld>
</file>

<file path=ppt/theme/theme1.xml><?xml version="1.0" encoding="utf-8"?>
<a:theme xmlns:a="http://schemas.openxmlformats.org/drawingml/2006/main" name="1_Office Theme">
  <a:themeElements>
    <a:clrScheme name="Custom 1">
      <a:dk1>
        <a:srgbClr val="000000"/>
      </a:dk1>
      <a:lt1>
        <a:srgbClr val="FFFFFF"/>
      </a:lt1>
      <a:dk2>
        <a:srgbClr val="003865"/>
      </a:dk2>
      <a:lt2>
        <a:srgbClr val="E7E6E6"/>
      </a:lt2>
      <a:accent1>
        <a:srgbClr val="004978"/>
      </a:accent1>
      <a:accent2>
        <a:srgbClr val="006198"/>
      </a:accent2>
      <a:accent3>
        <a:srgbClr val="0085CA"/>
      </a:accent3>
      <a:accent4>
        <a:srgbClr val="71C5E8"/>
      </a:accent4>
      <a:accent5>
        <a:srgbClr val="F2A902"/>
      </a:accent5>
      <a:accent6>
        <a:srgbClr val="DC4405"/>
      </a:accent6>
      <a:hlink>
        <a:srgbClr val="00A9E0"/>
      </a:hlink>
      <a:folHlink>
        <a:srgbClr val="003865"/>
      </a:folHlink>
    </a:clrScheme>
    <a:fontScheme name="Custom 1">
      <a:majorFont>
        <a:latin typeface="Open San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009ECD"/>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Gale_Brand_PPT_6_21_2018_Rd3.pptx" id="{23E5ADC5-2FAF-4CEA-A8AF-097EC8D94AD9}" vid="{657AF0CA-7D2E-42E2-81CA-9BAEE847F02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3FDBBEB869ECD42B1DB5DA93C524422" ma:contentTypeVersion="30" ma:contentTypeDescription="Create a new document." ma:contentTypeScope="" ma:versionID="8472a1874db0a38995f49a244980a3c2">
  <xsd:schema xmlns:xsd="http://www.w3.org/2001/XMLSchema" xmlns:xs="http://www.w3.org/2001/XMLSchema" xmlns:p="http://schemas.microsoft.com/office/2006/metadata/properties" xmlns:ns2="13c60460-1e03-49e3-accf-61ea2ea24807" xmlns:ns3="fd25ad10-4d75-4b5d-b861-be05ab14ab2e" targetNamespace="http://schemas.microsoft.com/office/2006/metadata/properties" ma:root="true" ma:fieldsID="3923a3d28e26b5b5014dda6d4d9d75c3" ns2:_="" ns3:_="">
    <xsd:import namespace="13c60460-1e03-49e3-accf-61ea2ea24807"/>
    <xsd:import namespace="fd25ad10-4d75-4b5d-b861-be05ab14ab2e"/>
    <xsd:element name="properties">
      <xsd:complexType>
        <xsd:sequence>
          <xsd:element name="documentManagement">
            <xsd:complexType>
              <xsd:all>
                <xsd:element ref="ns2:SharedWithUsers" minOccurs="0"/>
                <xsd:element ref="ns3:MediaServiceMetadata" minOccurs="0"/>
                <xsd:element ref="ns3:MediaServiceFastMetadata" minOccurs="0"/>
                <xsd:element ref="ns2:SharedWithDetails" minOccurs="0"/>
                <xsd:element ref="ns3:MediaServiceAutoTags" minOccurs="0"/>
                <xsd:element ref="ns3:MediaServiceDateTaken" minOccurs="0"/>
                <xsd:element ref="ns3:MediaServiceOCR" minOccurs="0"/>
                <xsd:element ref="ns3:MediaServiceEventHashCode" minOccurs="0"/>
                <xsd:element ref="ns3:MediaServiceGenerationTime" minOccurs="0"/>
                <xsd:element ref="ns3:MediaServiceLocation" minOccurs="0"/>
                <xsd:element ref="ns3:MediaServiceAutoKeyPoints" minOccurs="0"/>
                <xsd:element ref="ns3:MediaServiceKeyPoints" minOccurs="0"/>
                <xsd:element ref="ns3:Training_x0020_Session_x0020_Date" minOccurs="0"/>
                <xsd:element ref="ns3:MediaLengthInSeconds" minOccurs="0"/>
                <xsd:element ref="ns2:TaxCatchAll" minOccurs="0"/>
                <xsd:element ref="ns3:lcf76f155ced4ddcb4097134ff3c332f"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3c60460-1e03-49e3-accf-61ea2ea2480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TaxCatchAll" ma:index="22" nillable="true" ma:displayName="Taxonomy Catch All Column" ma:hidden="true" ma:list="{8ae85e08-5aa3-4635-b4f7-50a807cde89b}" ma:internalName="TaxCatchAll" ma:showField="CatchAllData" ma:web="13c60460-1e03-49e3-accf-61ea2ea2480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d25ad10-4d75-4b5d-b861-be05ab14ab2e" elementFormDefault="qualified">
    <xsd:import namespace="http://schemas.microsoft.com/office/2006/documentManagement/types"/>
    <xsd:import namespace="http://schemas.microsoft.com/office/infopath/2007/PartnerControls"/>
    <xsd:element name="MediaServiceMetadata" ma:index="9" nillable="true" ma:displayName="MediaServiceMetadata" ma:description="" ma:hidden="true" ma:internalName="MediaServiceMetadata" ma:readOnly="true">
      <xsd:simpleType>
        <xsd:restriction base="dms:Note"/>
      </xsd:simpleType>
    </xsd:element>
    <xsd:element name="MediaServiceFastMetadata" ma:index="10"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Training_x0020_Session_x0020_Date" ma:index="20" nillable="true" ma:displayName="Training Session Date" ma:format="DateOnly" ma:internalName="Training_x0020_Session_x0020_Date">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4" nillable="true" ma:taxonomy="true" ma:internalName="lcf76f155ced4ddcb4097134ff3c332f" ma:taxonomyFieldName="MediaServiceImageTags" ma:displayName="Image Tags" ma:readOnly="false" ma:fieldId="{5cf76f15-5ced-4ddc-b409-7134ff3c332f}" ma:taxonomyMulti="true" ma:sspId="9813c7c6-b368-4d0a-9b29-2e74b134ed1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Training_x0020_Session_x0020_Date xmlns="fd25ad10-4d75-4b5d-b861-be05ab14ab2e" xsi:nil="true"/>
    <lcf76f155ced4ddcb4097134ff3c332f xmlns="fd25ad10-4d75-4b5d-b861-be05ab14ab2e">
      <Terms xmlns="http://schemas.microsoft.com/office/infopath/2007/PartnerControls"/>
    </lcf76f155ced4ddcb4097134ff3c332f>
    <TaxCatchAll xmlns="13c60460-1e03-49e3-accf-61ea2ea24807" xsi:nil="true"/>
  </documentManagement>
</p:properties>
</file>

<file path=customXml/itemProps1.xml><?xml version="1.0" encoding="utf-8"?>
<ds:datastoreItem xmlns:ds="http://schemas.openxmlformats.org/officeDocument/2006/customXml" ds:itemID="{80C3034A-26E8-48E9-BD4E-4E8ABD3ECEB8}">
  <ds:schemaRefs>
    <ds:schemaRef ds:uri="http://schemas.microsoft.com/sharepoint/v3/contenttype/forms"/>
  </ds:schemaRefs>
</ds:datastoreItem>
</file>

<file path=customXml/itemProps2.xml><?xml version="1.0" encoding="utf-8"?>
<ds:datastoreItem xmlns:ds="http://schemas.openxmlformats.org/officeDocument/2006/customXml" ds:itemID="{400BD9AD-C2DC-44A7-AD8F-2D528740952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3c60460-1e03-49e3-accf-61ea2ea24807"/>
    <ds:schemaRef ds:uri="fd25ad10-4d75-4b5d-b861-be05ab14ab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9CECF7-2BDE-405C-86DF-68DC5D2E6C8F}">
  <ds:schemaRefs>
    <ds:schemaRef ds:uri="http://www.w3.org/XML/1998/namespace"/>
    <ds:schemaRef ds:uri="http://purl.org/dc/dcmitype/"/>
    <ds:schemaRef ds:uri="http://purl.org/dc/elements/1.1/"/>
    <ds:schemaRef ds:uri="fd25ad10-4d75-4b5d-b861-be05ab14ab2e"/>
    <ds:schemaRef ds:uri="http://schemas.openxmlformats.org/package/2006/metadata/core-properties"/>
    <ds:schemaRef ds:uri="http://purl.org/dc/terms/"/>
    <ds:schemaRef ds:uri="http://schemas.microsoft.com/office/2006/documentManagement/types"/>
    <ds:schemaRef ds:uri="http://schemas.microsoft.com/office/infopath/2007/PartnerControls"/>
    <ds:schemaRef ds:uri="13c60460-1e03-49e3-accf-61ea2ea2480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otalTime>6642</TotalTime>
  <Words>2301</Words>
  <Application>Microsoft Office PowerPoint</Application>
  <PresentationFormat>Widescreen</PresentationFormat>
  <Paragraphs>221</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DIN-Medium</vt:lpstr>
      <vt:lpstr>Open Sans</vt:lpstr>
      <vt:lpstr>1_Office Theme</vt:lpstr>
      <vt:lpstr>GALE HEALTH AND WELLNESS</vt:lpstr>
      <vt:lpstr>GALE HEALTH AND WELLNESS</vt:lpstr>
      <vt:lpstr>PowerPoint Presentation</vt:lpstr>
      <vt:lpstr>DISCOVER PREMIUM RESOURCES</vt:lpstr>
      <vt:lpstr>PowerPoint Presentation</vt:lpstr>
      <vt:lpstr>SEARCH</vt:lpstr>
      <vt:lpstr>SEARCH</vt:lpstr>
      <vt:lpstr>BROWSE</vt:lpstr>
      <vt:lpstr>EXPLORE AND FILTER RESULTS</vt:lpstr>
      <vt:lpstr>EXPLORE AND FILTER RESULTS</vt:lpstr>
      <vt:lpstr>EXPLORE AND FILTER RESULTS</vt:lpstr>
      <vt:lpstr>EXPLORE CONTENT</vt:lpstr>
      <vt:lpstr>EXPLORE CONTENT: FULL-TEXT REFERENCE WORKS</vt:lpstr>
      <vt:lpstr>EXPLORE CONTENT: SPANISH EDITIONS</vt:lpstr>
      <vt:lpstr>EXPLORE CONTENT: NEWS</vt:lpstr>
      <vt:lpstr>EXPLORE CONTENT: DIRECTORIES</vt:lpstr>
      <vt:lpstr>ENHANCE RESEARCH</vt:lpstr>
      <vt:lpstr>PowerPoint Presentation</vt:lpstr>
      <vt:lpstr>SHARE AND SAVE CONTENT</vt:lpstr>
      <vt:lpstr>SHARE AND SAVE CONTENT</vt:lpstr>
      <vt:lpstr>SHARE AND SAVE CONTENT</vt:lpstr>
      <vt:lpstr>INCREASE ACCESSIBILITY</vt:lpstr>
      <vt:lpstr>INCREASE ACCESSIBILITY</vt:lpstr>
      <vt:lpstr>INCREASE ACCESSIBILITY</vt:lpstr>
      <vt:lpstr>SUPPORT RESEARCH</vt:lpstr>
      <vt:lpstr>SUPPORT RESEARCH</vt:lpstr>
      <vt:lpstr>PowerPoint Presentation</vt:lpstr>
    </vt:vector>
  </TitlesOfParts>
  <Company>Cengage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GALE BUSINESS: ENTREPRENEURSHIP</dc:title>
  <dc:creator>Winters, Amber</dc:creator>
  <cp:lastModifiedBy>Winters, Amber</cp:lastModifiedBy>
  <cp:revision>27</cp:revision>
  <dcterms:created xsi:type="dcterms:W3CDTF">2023-06-29T17:43:57Z</dcterms:created>
  <dcterms:modified xsi:type="dcterms:W3CDTF">2023-12-12T14:38:25Z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0x01010053FDBBEB869ECD42B1DB5DA93C524422</vt:lpwstr>
  </property>
  <property fmtid="{D5CDD505-2E9C-101B-9397-08002B2CF9AE}" pid="3" name="MediaServiceImageTags">
    <vt:lpwstr/>
  </property>
</Properties>
</file>